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2"/>
  </p:notesMasterIdLst>
  <p:sldIdLst>
    <p:sldId id="256" r:id="rId2"/>
    <p:sldId id="285" r:id="rId3"/>
    <p:sldId id="286" r:id="rId4"/>
    <p:sldId id="294" r:id="rId5"/>
    <p:sldId id="287" r:id="rId6"/>
    <p:sldId id="293" r:id="rId7"/>
    <p:sldId id="289" r:id="rId8"/>
    <p:sldId id="290" r:id="rId9"/>
    <p:sldId id="291" r:id="rId10"/>
    <p:sldId id="295" r:id="rId11"/>
    <p:sldId id="296" r:id="rId12"/>
    <p:sldId id="297" r:id="rId13"/>
    <p:sldId id="292" r:id="rId14"/>
    <p:sldId id="298" r:id="rId15"/>
    <p:sldId id="303" r:id="rId16"/>
    <p:sldId id="299" r:id="rId17"/>
    <p:sldId id="300" r:id="rId18"/>
    <p:sldId id="304" r:id="rId19"/>
    <p:sldId id="302" r:id="rId20"/>
    <p:sldId id="301" r:id="rId21"/>
    <p:sldId id="310" r:id="rId22"/>
    <p:sldId id="309" r:id="rId23"/>
    <p:sldId id="306" r:id="rId24"/>
    <p:sldId id="311" r:id="rId25"/>
    <p:sldId id="307" r:id="rId26"/>
    <p:sldId id="341" r:id="rId27"/>
    <p:sldId id="257" r:id="rId28"/>
    <p:sldId id="260" r:id="rId29"/>
    <p:sldId id="261" r:id="rId30"/>
    <p:sldId id="259" r:id="rId31"/>
    <p:sldId id="455" r:id="rId32"/>
    <p:sldId id="268" r:id="rId33"/>
    <p:sldId id="263" r:id="rId34"/>
    <p:sldId id="272" r:id="rId35"/>
    <p:sldId id="267" r:id="rId36"/>
    <p:sldId id="450" r:id="rId37"/>
    <p:sldId id="451" r:id="rId38"/>
    <p:sldId id="453" r:id="rId39"/>
    <p:sldId id="361" r:id="rId40"/>
    <p:sldId id="449" r:id="rId41"/>
    <p:sldId id="366" r:id="rId42"/>
    <p:sldId id="367" r:id="rId43"/>
    <p:sldId id="377" r:id="rId44"/>
    <p:sldId id="378" r:id="rId45"/>
    <p:sldId id="383" r:id="rId46"/>
    <p:sldId id="454" r:id="rId47"/>
    <p:sldId id="398" r:id="rId48"/>
    <p:sldId id="456" r:id="rId49"/>
    <p:sldId id="399" r:id="rId50"/>
    <p:sldId id="402" r:id="rId51"/>
    <p:sldId id="405" r:id="rId52"/>
    <p:sldId id="406" r:id="rId53"/>
    <p:sldId id="407" r:id="rId54"/>
    <p:sldId id="409" r:id="rId55"/>
    <p:sldId id="410" r:id="rId56"/>
    <p:sldId id="413" r:id="rId57"/>
    <p:sldId id="414" r:id="rId58"/>
    <p:sldId id="415" r:id="rId59"/>
    <p:sldId id="417" r:id="rId60"/>
    <p:sldId id="459" r:id="rId61"/>
    <p:sldId id="457" r:id="rId62"/>
    <p:sldId id="458" r:id="rId63"/>
    <p:sldId id="423" r:id="rId64"/>
    <p:sldId id="431" r:id="rId65"/>
    <p:sldId id="340" r:id="rId66"/>
    <p:sldId id="326" r:id="rId67"/>
    <p:sldId id="325" r:id="rId68"/>
    <p:sldId id="320" r:id="rId69"/>
    <p:sldId id="323" r:id="rId70"/>
    <p:sldId id="31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4"/>
    <p:restoredTop sz="82634"/>
  </p:normalViewPr>
  <p:slideViewPr>
    <p:cSldViewPr snapToGrid="0" snapToObjects="1">
      <p:cViewPr varScale="1">
        <p:scale>
          <a:sx n="83" d="100"/>
          <a:sy n="83" d="100"/>
        </p:scale>
        <p:origin x="1184" y="200"/>
      </p:cViewPr>
      <p:guideLst/>
    </p:cSldViewPr>
  </p:slideViewPr>
  <p:outlineViewPr>
    <p:cViewPr>
      <p:scale>
        <a:sx n="33" d="100"/>
        <a:sy n="33" d="100"/>
      </p:scale>
      <p:origin x="0" y="-12448"/>
    </p:cViewPr>
  </p:outlin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54EC5CD-8548-6E4C-A530-C075A64D84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F63087-19D6-064D-97D9-936FB8FE516F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7D93FDE9-DE8F-3945-B071-FF2BC5EF6C9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42A51A53-DFFD-1443-8C4E-127CD454E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 to </a:t>
            </a:r>
            <a:r>
              <a:rPr lang="en-US" dirty="0" err="1"/>
              <a:t>inf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73BF-795B-4DEB-BC77-6E5B958F85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33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3788793-18D7-3C4A-AA5F-8427378A9E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CA5E1C-15A9-7241-8ED9-96D5C42B0BC7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3661785B-65EB-9649-8255-5BF09ED51C1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8511211C-94BD-D543-9A94-53B4B3122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2331C51-9467-3241-BD6B-3110A3E2F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46EF0-143F-4A4D-9AFB-615760DDD693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B4E9989-867C-B241-A2CB-C9755879A3C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79A552E3-3FA9-E84D-8621-4F0A0C29AD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5791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1B7A1-2D8C-4EA9-A3A8-5028E9021164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66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1B7A1-2D8C-4EA9-A3A8-5028E9021164}" type="slidenum">
              <a:rPr lang="en-US" smtClean="0">
                <a:latin typeface="Arial" charset="0"/>
              </a:rPr>
              <a:pPr/>
              <a:t>63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9" name="Shape 3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Green: states</a:t>
            </a:r>
          </a:p>
          <a:p>
            <a:r>
              <a:rPr lang="en-US" dirty="0"/>
              <a:t>Red arrows: actions</a:t>
            </a:r>
          </a:p>
          <a:p>
            <a:r>
              <a:rPr lang="en-US" dirty="0"/>
              <a:t>Reward based on each action in a state</a:t>
            </a:r>
          </a:p>
          <a:p>
            <a:r>
              <a:rPr lang="en-US" dirty="0"/>
              <a:t>0.7, 0.2: probabilities in a transition matrix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901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9" name="Shape 3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163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9" name="Shape 3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Unlike other IRL research, which learns from imitation to recreate expert moves, we </a:t>
            </a:r>
            <a:r>
              <a:rPr lang="en-US" sz="2200" b="1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learn from mimicry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capture and analyze a model of human behavior. </a:t>
            </a: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model human behavior from ambient sensor data, we propose an approach that is based on inverse reinforcement learning (IRL).</a:t>
            </a: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IRL is a machine learning technique that mimics observed behavior. In this study, our proposed algorithm mimics the behavior of a smart home resident based on sensor-observed navigation patterns within a home environment. </a:t>
            </a: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Unlike other IRL research, which learns from imitation to recreate expert moves, we </a:t>
            </a:r>
            <a:r>
              <a:rPr lang="en-US" sz="2200" b="1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learn from mimicry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capture and analyze a model of human behavior. </a:t>
            </a: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the significance of learning the rewards: learn the preference differences on different subgroups. 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435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9" name="Shape 3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Table is the features: 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feature names prefixed by “d</a:t>
            </a:r>
            <a:r>
              <a:rPr lang="en-US" dirty="0">
                <a:effectLst/>
              </a:rPr>
              <a:t> : 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duration that the resident stays at a location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feature names prefixed by “o_”: the overall activity/movement level at a location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9972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9" name="Shape 3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IRL is an optimization problem. To solve it, there are two steps:</a:t>
            </a:r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introducing Lagrange multipliers to have a </a:t>
            </a:r>
            <a:r>
              <a:rPr 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Lagrangian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dirty="0"/>
          </a:p>
          <a:p>
            <a:r>
              <a:rPr lang="en-US" dirty="0"/>
              <a:t>2. 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solving a Lagrange dual function g </a:t>
            </a: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\hat{\partial} g(\theta) is the gradient of the dual function g.  </a:t>
            </a:r>
          </a:p>
          <a:p>
            <a:endParaRPr lang="en-US" dirty="0"/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\hat{\partial} g(\theta) : gradient estimation based on trajectories. </a:t>
            </a: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1. \hat{</a:t>
            </a:r>
            <a:r>
              <a:rPr 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u_i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}: feature expectations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A_tran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join probability of the actions executed on the states in trajectories. 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96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49B7E5C-6540-B84C-A039-9F07CC95B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6D974C-7E00-A345-90D0-D020C6C32E66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EBC7F40A-92BF-9D41-A84C-E0EF12A83B0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9FE9227D-096B-7D41-8312-A16B6D53A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691F01B-0047-F549-BA88-7BFB09D86F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E01B7F-400B-844B-8F98-982AD68B4C3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18FD53B-D908-744C-800D-4AD5F7AACAB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5E810B3-250F-E649-BB83-575EEB95A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want to learn a policy (what’s the solution?)</a:t>
            </a:r>
          </a:p>
          <a:p>
            <a:r>
              <a:rPr lang="en-US" altLang="en-US"/>
              <a:t>can we learn it using (un)supervised learning? why not?</a:t>
            </a:r>
          </a:p>
          <a:p>
            <a:r>
              <a:rPr lang="en-US" altLang="en-US"/>
              <a:t>so how do we learn it? any ideas?</a:t>
            </a:r>
          </a:p>
          <a:p>
            <a:r>
              <a:rPr lang="en-US" altLang="en-US"/>
              <a:t>let the robot explore the environment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39445E7-DA8D-2641-9AD7-CEA3511A2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FB0437-0440-0F45-AE05-145DCCF6A938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FA642889-E08C-354E-A27F-7B0252811E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E32A9A21-725F-F344-8B7D-99EBE1FD5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2331C51-9467-3241-BD6B-3110A3E2F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46EF0-143F-4A4D-9AFB-615760DDD69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B4E9989-867C-B241-A2CB-C9755879A3C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79A552E3-3FA9-E84D-8621-4F0A0C29AD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12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A10CAA6-5602-DD48-A781-9FF5CDBB42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39F57-8DFF-384B-B7FD-F5A7A3423FBA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BB55996-C2DF-A34D-A694-BBC68AC0531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73603013-C715-F641-A709-8F4036F9E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want to learn a policy (what’s the solution?)</a:t>
            </a:r>
          </a:p>
          <a:p>
            <a:r>
              <a:rPr lang="en-US" altLang="en-US"/>
              <a:t>can we learn it using (un)supervised learning? why not?</a:t>
            </a:r>
          </a:p>
          <a:p>
            <a:r>
              <a:rPr lang="en-US" altLang="en-US"/>
              <a:t>so how do we learn it? any ideas?</a:t>
            </a:r>
          </a:p>
          <a:p>
            <a:r>
              <a:rPr lang="en-US" altLang="en-US"/>
              <a:t>let the robot explore the environment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06FAC37-3FCE-E444-9C18-CEF5EB0B65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804727-C178-1A4F-9377-5101E438A27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154DDF17-85BB-F748-8F4E-3B399E7785E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8EEAEA9-818A-9E43-A153-00575AF01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25F9626-977A-E241-A3A6-FC2037AAB3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B7F29-2E55-CF47-8AC3-5FAA7F2D5D39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56BA1F-A05A-4B4B-A7B1-354660C4D17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544FA9B1-37C3-AB49-A2F8-A2C05DA06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4634A12-D4B3-4141-9D1C-A96327673E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FE443A-0F1D-994F-AFA6-440F7469401D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84DAF4A6-0461-354E-9E56-FDA91B62B2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5933D2AD-AC4B-2946-9698-8A0BB0186D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81800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V4IffEXqo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C94Y063x58" TargetMode="External"/><Relationship Id="rId2" Type="http://schemas.openxmlformats.org/officeDocument/2006/relationships/hyperlink" Target="https://www.youtube.com/watch?v=-8FqKMSaaV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nP9-AGMeZY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R-BFvMGC0Q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743400/estimated-connected-car-shipments-globally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eiyulincs.github.io/teach/spring_22/iot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2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6.png"/><Relationship Id="rId5" Type="http://schemas.openxmlformats.org/officeDocument/2006/relationships/tags" Target="../tags/tag11.xml"/><Relationship Id="rId10" Type="http://schemas.openxmlformats.org/officeDocument/2006/relationships/image" Target="../media/image25.png"/><Relationship Id="rId4" Type="http://schemas.openxmlformats.org/officeDocument/2006/relationships/tags" Target="../tags/tag10.xml"/><Relationship Id="rId9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3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0.xml"/><Relationship Id="rId7" Type="http://schemas.openxmlformats.org/officeDocument/2006/relationships/image" Target="../media/image3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sRP4rEYiLI" TargetMode="External"/><Relationship Id="rId2" Type="http://schemas.openxmlformats.org/officeDocument/2006/relationships/hyperlink" Target="https://www.youtube.com/watch?v=VMp6pq6_QjI&amp;t=227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1293130" cy="1475013"/>
          </a:xfrm>
        </p:spPr>
        <p:txBody>
          <a:bodyPr>
            <a:normAutofit/>
          </a:bodyPr>
          <a:lstStyle/>
          <a:p>
            <a:r>
              <a:rPr lang="en-US" sz="3400" b="1" dirty="0"/>
              <a:t>Introduction To transportation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Beiyu</a:t>
            </a:r>
            <a:r>
              <a:rPr lang="en-US" sz="2400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0CC1-B906-2948-B3E0-E51612E8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in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A56-BB22-134B-BB51-B081E1EA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97022" cy="411096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Assisted Driving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Dynamic Navigation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Optimized Maintenance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Expanded Ridesharing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Fleet Management</a:t>
            </a:r>
          </a:p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CE55A-76BF-E54B-9DBC-18E678C8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0" y="2180496"/>
            <a:ext cx="6685122" cy="41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4916-2891-384C-8EA2-66A3D63C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Dynamic Navigation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4C5D-DCC2-1147-B5D8-AF52C14E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059" y="2078896"/>
            <a:ext cx="11390674" cy="1646437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The improved navigation offered by IoT is useful to human drivers, too. Many people rely on GPS navigation, and IoT devices in vehicles could make these systems more helpful. Cross-car communication would allow navigation systems to account for real-time changes, like blockages or traffic jams.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D1FDE-546E-FA45-9FD2-51810871DCE0}"/>
              </a:ext>
            </a:extLst>
          </p:cNvPr>
          <p:cNvSpPr txBox="1">
            <a:spLocks/>
          </p:cNvSpPr>
          <p:nvPr/>
        </p:nvSpPr>
        <p:spPr>
          <a:xfrm>
            <a:off x="361059" y="3941563"/>
            <a:ext cx="2754674" cy="782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/>
              <a:t>Why not GPS?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9B1902-1CB8-184A-8F3D-D347B23D0E0D}"/>
              </a:ext>
            </a:extLst>
          </p:cNvPr>
          <p:cNvSpPr txBox="1">
            <a:spLocks/>
          </p:cNvSpPr>
          <p:nvPr/>
        </p:nvSpPr>
        <p:spPr>
          <a:xfrm>
            <a:off x="3696925" y="3941563"/>
            <a:ext cx="4854408" cy="782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/>
              <a:t>Slow to adapt to traffic changes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B1F6B8-DB28-CA48-82B8-21D0DCC300E3}"/>
              </a:ext>
            </a:extLst>
          </p:cNvPr>
          <p:cNvSpPr txBox="1">
            <a:spLocks/>
          </p:cNvSpPr>
          <p:nvPr/>
        </p:nvSpPr>
        <p:spPr>
          <a:xfrm>
            <a:off x="3696925" y="4724401"/>
            <a:ext cx="5379344" cy="782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/>
              <a:t>IoT navigation offers </a:t>
            </a:r>
            <a:r>
              <a:rPr lang="en-US" sz="2200" b="1" u="sng" dirty="0">
                <a:highlight>
                  <a:srgbClr val="FFFF00"/>
                </a:highlight>
              </a:rPr>
              <a:t>real-time feedback</a:t>
            </a:r>
            <a:r>
              <a:rPr lang="en-US" sz="22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F1576-E579-2046-8816-E72B27ED21C7}"/>
              </a:ext>
            </a:extLst>
          </p:cNvPr>
          <p:cNvSpPr txBox="1"/>
          <p:nvPr/>
        </p:nvSpPr>
        <p:spPr>
          <a:xfrm>
            <a:off x="606592" y="5920745"/>
            <a:ext cx="6180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Dynamic navigation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 3:06 – 3:29 )</a:t>
            </a:r>
          </a:p>
        </p:txBody>
      </p:sp>
    </p:spTree>
    <p:extLst>
      <p:ext uri="{BB962C8B-B14F-4D97-AF65-F5344CB8AC3E}">
        <p14:creationId xmlns:p14="http://schemas.microsoft.com/office/powerpoint/2010/main" val="197343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4916-2891-384C-8EA2-66A3D63C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Dynamic Navigation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4C5D-DCC2-1147-B5D8-AF52C14E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19816"/>
            <a:ext cx="7081419" cy="1595637"/>
          </a:xfrm>
        </p:spPr>
        <p:txBody>
          <a:bodyPr>
            <a:normAutofit/>
          </a:bodyPr>
          <a:lstStyle/>
          <a:p>
            <a:r>
              <a:rPr lang="en-US" sz="2500" dirty="0"/>
              <a:t>Examples</a:t>
            </a:r>
          </a:p>
          <a:p>
            <a:r>
              <a:rPr lang="en-US" sz="2200" dirty="0"/>
              <a:t>Hazards along a route can change in an instant</a:t>
            </a:r>
          </a:p>
          <a:p>
            <a:r>
              <a:rPr lang="en-US" sz="2200" dirty="0"/>
              <a:t>=&gt; need dynamic navigation to avoid them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194" name="Picture 2" descr="15 Common Road Hazards and how to deal with them">
            <a:extLst>
              <a:ext uri="{FF2B5EF4-FFF2-40B4-BE49-F238E27FC236}">
                <a16:creationId xmlns:a16="http://schemas.microsoft.com/office/drawing/2014/main" id="{4CD77266-7F13-334A-BCEC-F4D5C2D4F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11" y="1808760"/>
            <a:ext cx="38862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ransportation &amp; Disposal of Hazardous or Non-hazardous Waste">
            <a:extLst>
              <a:ext uri="{FF2B5EF4-FFF2-40B4-BE49-F238E27FC236}">
                <a16:creationId xmlns:a16="http://schemas.microsoft.com/office/drawing/2014/main" id="{24FF07CB-F78B-4A47-9329-0F25A9FA9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1" y="4275995"/>
            <a:ext cx="3505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EF14E8-AAD5-314A-8306-9D3EDD0A76CC}"/>
              </a:ext>
            </a:extLst>
          </p:cNvPr>
          <p:cNvSpPr txBox="1">
            <a:spLocks/>
          </p:cNvSpPr>
          <p:nvPr/>
        </p:nvSpPr>
        <p:spPr>
          <a:xfrm>
            <a:off x="581191" y="4633877"/>
            <a:ext cx="7081419" cy="1595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Examples</a:t>
            </a:r>
          </a:p>
          <a:p>
            <a:r>
              <a:rPr lang="en-US" sz="2200" dirty="0"/>
              <a:t>Environmental waste transport</a:t>
            </a:r>
          </a:p>
          <a:p>
            <a:r>
              <a:rPr lang="en-US" sz="2200" dirty="0"/>
              <a:t>=&gt; need dynamic navigation to avoid them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5849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4916-2891-384C-8EA2-66A3D63C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Dynamic Navigation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4C5D-DCC2-1147-B5D8-AF52C14E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19816"/>
            <a:ext cx="7081419" cy="1595637"/>
          </a:xfrm>
        </p:spPr>
        <p:txBody>
          <a:bodyPr>
            <a:normAutofit/>
          </a:bodyPr>
          <a:lstStyle/>
          <a:p>
            <a:r>
              <a:rPr lang="en-US" sz="2500" dirty="0"/>
              <a:t>Examples</a:t>
            </a:r>
          </a:p>
          <a:p>
            <a:r>
              <a:rPr lang="en-US" sz="2200" dirty="0"/>
              <a:t>Traffic accidents</a:t>
            </a:r>
          </a:p>
          <a:p>
            <a:r>
              <a:rPr lang="en-US" sz="2200" dirty="0"/>
              <a:t>=&gt;  avoid risky traffic situations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EF14E8-AAD5-314A-8306-9D3EDD0A76CC}"/>
              </a:ext>
            </a:extLst>
          </p:cNvPr>
          <p:cNvSpPr txBox="1">
            <a:spLocks/>
          </p:cNvSpPr>
          <p:nvPr/>
        </p:nvSpPr>
        <p:spPr>
          <a:xfrm>
            <a:off x="581191" y="4633877"/>
            <a:ext cx="11029616" cy="1595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IoT navigation can help them steer clear of </a:t>
            </a:r>
            <a:r>
              <a:rPr lang="en-US" sz="2500" u="sng" dirty="0"/>
              <a:t>congested areas </a:t>
            </a:r>
            <a:r>
              <a:rPr lang="en-US" sz="2500" dirty="0"/>
              <a:t>or spots with </a:t>
            </a:r>
            <a:r>
              <a:rPr lang="en-US" sz="2500" u="sng" dirty="0"/>
              <a:t>high accident rates</a:t>
            </a:r>
            <a:r>
              <a:rPr lang="en-US" sz="2500" dirty="0"/>
              <a:t>.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EB9C81C-FB9F-D046-B79A-F33A3487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012124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08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11A0-27FD-4F48-A998-043242FA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Dynamic Navigation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A907-E178-E041-868F-87665283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b="1" dirty="0"/>
              <a:t>Current methods:</a:t>
            </a:r>
          </a:p>
          <a:p>
            <a:r>
              <a:rPr lang="en-US" sz="2200" dirty="0"/>
              <a:t>Deep Reinforcement Learning Dynamic Routing for Navigation (</a:t>
            </a:r>
            <a:r>
              <a:rPr lang="en-US" sz="2200" dirty="0">
                <a:hlinkClick r:id="rId2"/>
              </a:rPr>
              <a:t>link</a:t>
            </a:r>
            <a:r>
              <a:rPr lang="en-US" sz="2200" dirty="0"/>
              <a:t> 7:13 – 7:52 )</a:t>
            </a:r>
          </a:p>
          <a:p>
            <a:r>
              <a:rPr lang="en-US" sz="2200" dirty="0"/>
              <a:t>DRL: single targe and multi-target agent (</a:t>
            </a:r>
            <a:r>
              <a:rPr lang="en-US" sz="2200" dirty="0">
                <a:hlinkClick r:id="rId2"/>
              </a:rPr>
              <a:t>link </a:t>
            </a:r>
            <a:r>
              <a:rPr lang="en-US" sz="2200" dirty="0"/>
              <a:t>4:51- 5:23)</a:t>
            </a:r>
          </a:p>
          <a:p>
            <a:r>
              <a:rPr lang="en-US" sz="2200" dirty="0"/>
              <a:t>LiDAR data (</a:t>
            </a:r>
            <a:r>
              <a:rPr lang="en-US" sz="2200" dirty="0">
                <a:hlinkClick r:id="rId3"/>
              </a:rPr>
              <a:t>link</a:t>
            </a:r>
            <a:r>
              <a:rPr lang="en-US" sz="2200" dirty="0"/>
              <a:t> 0:42 – 2:58)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4181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0CC1-B906-2948-B3E0-E51612E8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in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A56-BB22-134B-BB51-B081E1EA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97022" cy="411096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Assisted Driving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Dynamic Navigation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Optimized Maintenance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Expanded Ridesharing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Fleet Management</a:t>
            </a:r>
          </a:p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CE55A-76BF-E54B-9DBC-18E678C8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0" y="2180496"/>
            <a:ext cx="6685122" cy="41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4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11A0-27FD-4F48-A998-043242FA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Optimized Maintenance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A907-E178-E041-868F-87665283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5921208" cy="1013800"/>
          </a:xfrm>
        </p:spPr>
        <p:txBody>
          <a:bodyPr>
            <a:normAutofit/>
          </a:bodyPr>
          <a:lstStyle/>
          <a:p>
            <a:r>
              <a:rPr lang="en-US" sz="2500" dirty="0"/>
              <a:t>When should we change the oil? </a:t>
            </a:r>
          </a:p>
        </p:txBody>
      </p:sp>
      <p:pic>
        <p:nvPicPr>
          <p:cNvPr id="11266" name="Picture 2" descr="Why Do Cars Have Different Oil Change Intervals? | YourMechanic Advice">
            <a:extLst>
              <a:ext uri="{FF2B5EF4-FFF2-40B4-BE49-F238E27FC236}">
                <a16:creationId xmlns:a16="http://schemas.microsoft.com/office/drawing/2014/main" id="{1658F4AC-CBF7-044D-883A-90E7D323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1" y="2032246"/>
            <a:ext cx="5108406" cy="33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420A44-1357-774F-8408-452E1FEF32EE}"/>
              </a:ext>
            </a:extLst>
          </p:cNvPr>
          <p:cNvSpPr txBox="1">
            <a:spLocks/>
          </p:cNvSpPr>
          <p:nvPr/>
        </p:nvSpPr>
        <p:spPr>
          <a:xfrm>
            <a:off x="581192" y="3218893"/>
            <a:ext cx="5921208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How could we know when to do frequent vehicle maintenance?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F4C75F-AAD6-5648-9A25-544A101682A2}"/>
              </a:ext>
            </a:extLst>
          </p:cNvPr>
          <p:cNvSpPr txBox="1">
            <a:spLocks/>
          </p:cNvSpPr>
          <p:nvPr/>
        </p:nvSpPr>
        <p:spPr>
          <a:xfrm>
            <a:off x="581192" y="4042083"/>
            <a:ext cx="5921208" cy="224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u="sng" dirty="0"/>
              <a:t> IoT can help </a:t>
            </a:r>
          </a:p>
          <a:p>
            <a:endParaRPr lang="en-US" sz="1000" b="1" u="sng" dirty="0"/>
          </a:p>
          <a:p>
            <a:r>
              <a:rPr lang="en-US" sz="2500" dirty="0"/>
              <a:t>Example (</a:t>
            </a:r>
            <a:r>
              <a:rPr lang="en-US" sz="2500" dirty="0">
                <a:hlinkClick r:id="rId3"/>
              </a:rPr>
              <a:t>link</a:t>
            </a:r>
            <a:r>
              <a:rPr lang="en-US" sz="2500" dirty="0"/>
              <a:t>: 0:04-1:08)</a:t>
            </a:r>
          </a:p>
        </p:txBody>
      </p:sp>
    </p:spTree>
    <p:extLst>
      <p:ext uri="{BB962C8B-B14F-4D97-AF65-F5344CB8AC3E}">
        <p14:creationId xmlns:p14="http://schemas.microsoft.com/office/powerpoint/2010/main" val="231501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11A0-27FD-4F48-A998-043242FA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Optimized Maintenance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A907-E178-E041-868F-87665283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b="1" dirty="0"/>
              <a:t>Current methods</a:t>
            </a:r>
          </a:p>
          <a:p>
            <a:r>
              <a:rPr lang="en-US" sz="2500" dirty="0"/>
              <a:t>Neural Network Classification (link 0.06- 0:13)</a:t>
            </a:r>
          </a:p>
          <a:p>
            <a:r>
              <a:rPr lang="en-US" sz="2500" dirty="0"/>
              <a:t>Sensor based (</a:t>
            </a:r>
            <a:r>
              <a:rPr lang="en-US" sz="2500" dirty="0">
                <a:hlinkClick r:id="rId2"/>
              </a:rPr>
              <a:t>link</a:t>
            </a:r>
            <a:r>
              <a:rPr lang="en-US" sz="2500" dirty="0"/>
              <a:t>: 0.54- 1:43)</a:t>
            </a:r>
          </a:p>
        </p:txBody>
      </p:sp>
    </p:spTree>
    <p:extLst>
      <p:ext uri="{BB962C8B-B14F-4D97-AF65-F5344CB8AC3E}">
        <p14:creationId xmlns:p14="http://schemas.microsoft.com/office/powerpoint/2010/main" val="1154363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0CC1-B906-2948-B3E0-E51612E8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in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A56-BB22-134B-BB51-B081E1EA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97022" cy="411096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Assisted Driving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Dynamic Navigation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Optimized Maintenance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Expanded Ridesharing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Fleet Management</a:t>
            </a:r>
          </a:p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CE55A-76BF-E54B-9DBC-18E678C8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0" y="2180496"/>
            <a:ext cx="6685122" cy="41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5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11A0-27FD-4F48-A998-043242FA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Expanded Ridesharing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A907-E178-E041-868F-87665283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80497"/>
            <a:ext cx="5046133" cy="1013800"/>
          </a:xfrm>
        </p:spPr>
        <p:txBody>
          <a:bodyPr>
            <a:normAutofit/>
          </a:bodyPr>
          <a:lstStyle/>
          <a:p>
            <a:r>
              <a:rPr lang="en-US" sz="2500" dirty="0"/>
              <a:t>Why Ridesharing is good?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FE1566-28AE-3C40-BE59-6A99E9C10DE3}"/>
              </a:ext>
            </a:extLst>
          </p:cNvPr>
          <p:cNvSpPr txBox="1">
            <a:spLocks/>
          </p:cNvSpPr>
          <p:nvPr/>
        </p:nvSpPr>
        <p:spPr>
          <a:xfrm>
            <a:off x="759883" y="3032473"/>
            <a:ext cx="7806267" cy="1723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able to transport people to and from anywhere</a:t>
            </a:r>
          </a:p>
          <a:p>
            <a:r>
              <a:rPr lang="en-US" sz="2200" dirty="0"/>
              <a:t>reducing traffic congestion and parking demand</a:t>
            </a:r>
          </a:p>
          <a:p>
            <a:r>
              <a:rPr lang="en-US" sz="2200" dirty="0"/>
              <a:t>eliminate vehicle emissions and creates less stressful commutes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627075-54B6-E543-BABA-AA918FEB8947}"/>
              </a:ext>
            </a:extLst>
          </p:cNvPr>
          <p:cNvSpPr txBox="1">
            <a:spLocks/>
          </p:cNvSpPr>
          <p:nvPr/>
        </p:nvSpPr>
        <p:spPr>
          <a:xfrm>
            <a:off x="581191" y="4733498"/>
            <a:ext cx="4397208" cy="874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500" dirty="0"/>
          </a:p>
          <a:p>
            <a:r>
              <a:rPr lang="en-US" sz="2500" dirty="0"/>
              <a:t>How IoT helps? </a:t>
            </a:r>
          </a:p>
        </p:txBody>
      </p:sp>
      <p:pic>
        <p:nvPicPr>
          <p:cNvPr id="6" name="Picture 2" descr="Mayors welcome rideshare expansion into Pitt Meadows and Maple Ridge –  Maple Ridge News">
            <a:extLst>
              <a:ext uri="{FF2B5EF4-FFF2-40B4-BE49-F238E27FC236}">
                <a16:creationId xmlns:a16="http://schemas.microsoft.com/office/drawing/2014/main" id="{286EA33A-DF32-6C4B-A916-E40B79213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0" y="2432165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27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0CC1-B906-2948-B3E0-E51612E8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iOT</a:t>
            </a:r>
            <a:r>
              <a:rPr lang="en-US" dirty="0"/>
              <a:t> improves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A56-BB22-134B-BB51-B081E1EA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97022" cy="4110966"/>
          </a:xfrm>
        </p:spPr>
        <p:txBody>
          <a:bodyPr>
            <a:normAutofit/>
          </a:bodyPr>
          <a:lstStyle/>
          <a:p>
            <a:r>
              <a:rPr lang="en-US" sz="2200" dirty="0"/>
              <a:t>Assisted Driving</a:t>
            </a:r>
          </a:p>
          <a:p>
            <a:r>
              <a:rPr lang="en-US" sz="2200" dirty="0"/>
              <a:t>Dynamic Navigation</a:t>
            </a:r>
          </a:p>
          <a:p>
            <a:r>
              <a:rPr lang="en-US" sz="2200" dirty="0"/>
              <a:t>Optimized Maintenance</a:t>
            </a:r>
          </a:p>
          <a:p>
            <a:r>
              <a:rPr lang="en-US" sz="2200" dirty="0"/>
              <a:t>Expanded Ridesharing</a:t>
            </a:r>
          </a:p>
          <a:p>
            <a:r>
              <a:rPr lang="en-US" sz="2200" dirty="0"/>
              <a:t>Fleet Management</a:t>
            </a:r>
          </a:p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CE55A-76BF-E54B-9DBC-18E678C8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0" y="2180496"/>
            <a:ext cx="6685122" cy="41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316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11A0-27FD-4F48-A998-043242FA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Expanded Ridesharing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A907-E178-E041-868F-87665283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412275" cy="681237"/>
          </a:xfrm>
        </p:spPr>
        <p:txBody>
          <a:bodyPr>
            <a:normAutofit/>
          </a:bodyPr>
          <a:lstStyle/>
          <a:p>
            <a:r>
              <a:rPr lang="en-US" sz="2500" dirty="0"/>
              <a:t>What are the problems of ridesharing? </a:t>
            </a:r>
          </a:p>
        </p:txBody>
      </p:sp>
      <p:pic>
        <p:nvPicPr>
          <p:cNvPr id="13314" name="Picture 2" descr="Mayors welcome rideshare expansion into Pitt Meadows and Maple Ridge –  Maple Ridge News">
            <a:extLst>
              <a:ext uri="{FF2B5EF4-FFF2-40B4-BE49-F238E27FC236}">
                <a16:creationId xmlns:a16="http://schemas.microsoft.com/office/drawing/2014/main" id="{DBBF5376-7F18-7C40-885B-FD1591A5E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17" y="2180496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C5E831-9471-704B-9C05-B62DD6CCCD78}"/>
              </a:ext>
            </a:extLst>
          </p:cNvPr>
          <p:cNvSpPr txBox="1">
            <a:spLocks/>
          </p:cNvSpPr>
          <p:nvPr/>
        </p:nvSpPr>
        <p:spPr>
          <a:xfrm>
            <a:off x="759883" y="2985654"/>
            <a:ext cx="6572250" cy="1010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Safety of rider and driver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7F53D-8DA4-B94E-80EC-5C3F50983448}"/>
              </a:ext>
            </a:extLst>
          </p:cNvPr>
          <p:cNvSpPr txBox="1"/>
          <p:nvPr/>
        </p:nvSpPr>
        <p:spPr>
          <a:xfrm>
            <a:off x="998008" y="376209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Possible solutions:  phone vibration study</a:t>
            </a:r>
          </a:p>
        </p:txBody>
      </p:sp>
      <p:pic>
        <p:nvPicPr>
          <p:cNvPr id="13316" name="Picture 4" descr="The Best Car Phone Mounts for 2022 | PCMag">
            <a:extLst>
              <a:ext uri="{FF2B5EF4-FFF2-40B4-BE49-F238E27FC236}">
                <a16:creationId xmlns:a16="http://schemas.microsoft.com/office/drawing/2014/main" id="{4D68C4A2-2309-2041-82F9-59E11C85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008" y="4504596"/>
            <a:ext cx="3286125" cy="21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4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11A0-27FD-4F48-A998-043242FA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Expanded Ridesharing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A907-E178-E041-868F-87665283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412275" cy="681237"/>
          </a:xfrm>
        </p:spPr>
        <p:txBody>
          <a:bodyPr>
            <a:normAutofit/>
          </a:bodyPr>
          <a:lstStyle/>
          <a:p>
            <a:r>
              <a:rPr lang="en-US" sz="2500" dirty="0"/>
              <a:t>What are the problems of ridesharing? </a:t>
            </a:r>
          </a:p>
        </p:txBody>
      </p:sp>
      <p:pic>
        <p:nvPicPr>
          <p:cNvPr id="13314" name="Picture 2" descr="Mayors welcome rideshare expansion into Pitt Meadows and Maple Ridge –  Maple Ridge News">
            <a:extLst>
              <a:ext uri="{FF2B5EF4-FFF2-40B4-BE49-F238E27FC236}">
                <a16:creationId xmlns:a16="http://schemas.microsoft.com/office/drawing/2014/main" id="{DBBF5376-7F18-7C40-885B-FD1591A5E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17" y="2180496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C5E831-9471-704B-9C05-B62DD6CCCD78}"/>
              </a:ext>
            </a:extLst>
          </p:cNvPr>
          <p:cNvSpPr txBox="1">
            <a:spLocks/>
          </p:cNvSpPr>
          <p:nvPr/>
        </p:nvSpPr>
        <p:spPr>
          <a:xfrm>
            <a:off x="759883" y="2985654"/>
            <a:ext cx="6572250" cy="137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Fairness (rural area has no cars to pick up customers)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7F53D-8DA4-B94E-80EC-5C3F50983448}"/>
              </a:ext>
            </a:extLst>
          </p:cNvPr>
          <p:cNvSpPr txBox="1"/>
          <p:nvPr/>
        </p:nvSpPr>
        <p:spPr>
          <a:xfrm>
            <a:off x="998008" y="4364182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Reward based reinforcement learning method</a:t>
            </a:r>
          </a:p>
        </p:txBody>
      </p:sp>
    </p:spTree>
    <p:extLst>
      <p:ext uri="{BB962C8B-B14F-4D97-AF65-F5344CB8AC3E}">
        <p14:creationId xmlns:p14="http://schemas.microsoft.com/office/powerpoint/2010/main" val="273971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0CC1-B906-2948-B3E0-E51612E8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in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A56-BB22-134B-BB51-B081E1EA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97022" cy="411096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Assisted Driving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Dynamic Navigation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Optimized Maintenance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Expanded Ridesharing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Fleet Management</a:t>
            </a:r>
          </a:p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CE55A-76BF-E54B-9DBC-18E678C8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0" y="2180496"/>
            <a:ext cx="6685122" cy="41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94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11A0-27FD-4F48-A998-043242FA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Fleet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A907-E178-E041-868F-87665283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2008798"/>
            <a:ext cx="11195172" cy="742813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An IoT-enabled fleet management solution helps businesses gain competitive advantages by automating processes in a cloud-based platform and providing real-time visibility into everything that goes on in the field.</a:t>
            </a:r>
          </a:p>
        </p:txBody>
      </p:sp>
      <p:pic>
        <p:nvPicPr>
          <p:cNvPr id="17410" name="Picture 2" descr="Applications of IoT in Logistics for Fleet and Warehouse Management">
            <a:extLst>
              <a:ext uri="{FF2B5EF4-FFF2-40B4-BE49-F238E27FC236}">
                <a16:creationId xmlns:a16="http://schemas.microsoft.com/office/drawing/2014/main" id="{5C25D4E6-8329-CF49-B9E5-DB59BFD2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79" y="3199871"/>
            <a:ext cx="6628285" cy="29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831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76DB-F81D-CD43-93F8-4634BD8A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Fleet Management</a:t>
            </a:r>
            <a:endParaRPr lang="en-US" dirty="0"/>
          </a:p>
        </p:txBody>
      </p:sp>
      <p:pic>
        <p:nvPicPr>
          <p:cNvPr id="1026" name="Picture 2" descr="An IoT-enabled fleet vehicle">
            <a:extLst>
              <a:ext uri="{FF2B5EF4-FFF2-40B4-BE49-F238E27FC236}">
                <a16:creationId xmlns:a16="http://schemas.microsoft.com/office/drawing/2014/main" id="{1A588946-08B8-C949-957D-DEC95CD1E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t="18181" r="4571" b="10239"/>
          <a:stretch/>
        </p:blipFill>
        <p:spPr bwMode="auto">
          <a:xfrm>
            <a:off x="4589263" y="2327563"/>
            <a:ext cx="7602737" cy="45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BA6D1-0DC8-A44A-B8DC-1A116275E7CF}"/>
              </a:ext>
            </a:extLst>
          </p:cNvPr>
          <p:cNvSpPr txBox="1"/>
          <p:nvPr/>
        </p:nvSpPr>
        <p:spPr>
          <a:xfrm>
            <a:off x="296486" y="1925387"/>
            <a:ext cx="488484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 dirty="0"/>
              <a:t>Examples</a:t>
            </a:r>
            <a:r>
              <a:rPr lang="en-US" sz="2200" dirty="0"/>
              <a:t>:</a:t>
            </a:r>
          </a:p>
          <a:p>
            <a:pPr>
              <a:spcBef>
                <a:spcPts val="600"/>
              </a:spcBef>
            </a:pPr>
            <a:r>
              <a:rPr lang="en-US" sz="2200" dirty="0"/>
              <a:t>1. UPS collects GPS &amp; IoT sensor </a:t>
            </a:r>
          </a:p>
          <a:p>
            <a:pPr>
              <a:spcBef>
                <a:spcPts val="600"/>
              </a:spcBef>
            </a:pPr>
            <a:r>
              <a:rPr lang="en-US" sz="2200" dirty="0"/>
              <a:t>to minimize the number of fixes</a:t>
            </a:r>
          </a:p>
          <a:p>
            <a:pPr>
              <a:spcBef>
                <a:spcPts val="600"/>
              </a:spcBef>
            </a:pPr>
            <a:endParaRPr lang="en-US" sz="500" dirty="0"/>
          </a:p>
          <a:p>
            <a:pPr>
              <a:spcBef>
                <a:spcPts val="600"/>
              </a:spcBef>
            </a:pPr>
            <a:r>
              <a:rPr lang="en-US" sz="2200" dirty="0"/>
              <a:t>2. Drivers’ driving habits:</a:t>
            </a:r>
          </a:p>
          <a:p>
            <a:pPr>
              <a:spcBef>
                <a:spcPts val="600"/>
              </a:spcBef>
            </a:pPr>
            <a:r>
              <a:rPr lang="en-US" sz="2200" dirty="0"/>
              <a:t>Aggressive or not</a:t>
            </a:r>
          </a:p>
          <a:p>
            <a:pPr>
              <a:spcBef>
                <a:spcPts val="600"/>
              </a:spcBef>
            </a:pPr>
            <a:endParaRPr lang="en-US" sz="500" dirty="0"/>
          </a:p>
          <a:p>
            <a:pPr>
              <a:spcBef>
                <a:spcPts val="600"/>
              </a:spcBef>
            </a:pPr>
            <a:r>
              <a:rPr lang="en-US" sz="2200" dirty="0"/>
              <a:t>3. Inventory and warehouse management</a:t>
            </a:r>
          </a:p>
          <a:p>
            <a:pPr>
              <a:spcBef>
                <a:spcPts val="600"/>
              </a:spcBef>
            </a:pPr>
            <a:endParaRPr lang="en-US" sz="500" dirty="0"/>
          </a:p>
          <a:p>
            <a:pPr>
              <a:spcBef>
                <a:spcPts val="600"/>
              </a:spcBef>
            </a:pPr>
            <a:r>
              <a:rPr lang="en-US" sz="2200" dirty="0"/>
              <a:t>4. Supply chain management</a:t>
            </a:r>
          </a:p>
        </p:txBody>
      </p:sp>
    </p:spTree>
    <p:extLst>
      <p:ext uri="{BB962C8B-B14F-4D97-AF65-F5344CB8AC3E}">
        <p14:creationId xmlns:p14="http://schemas.microsoft.com/office/powerpoint/2010/main" val="312007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11A0-27FD-4F48-A998-043242FA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Fleet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A907-E178-E041-868F-87665283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b="1" dirty="0"/>
              <a:t>Possible topics:</a:t>
            </a:r>
          </a:p>
          <a:p>
            <a:r>
              <a:rPr lang="en-US" sz="2200" dirty="0"/>
              <a:t>Supply chain shortage</a:t>
            </a:r>
          </a:p>
          <a:p>
            <a:r>
              <a:rPr lang="en-US" sz="2200" dirty="0"/>
              <a:t>Security and Privacy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1626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59DEA-E1BF-9D4A-BBAF-E313AA94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DAFCC-6CD7-C946-AD0F-2C7D569F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47753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66B07CD-68B8-E643-B04A-2124BE1ED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Previous Lectures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F31DCB8-2A91-E245-9F7E-E05998A015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1192" y="2477541"/>
            <a:ext cx="11029615" cy="3678303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Supervised learning</a:t>
            </a:r>
          </a:p>
          <a:p>
            <a:pPr lvl="1"/>
            <a:r>
              <a:rPr lang="en-US" altLang="en-US" sz="2000" dirty="0"/>
              <a:t>classification, regression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Unsupervised learning</a:t>
            </a:r>
          </a:p>
          <a:p>
            <a:pPr lvl="1"/>
            <a:r>
              <a:rPr lang="en-US" altLang="en-US" sz="2000" dirty="0"/>
              <a:t>clustering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Reinforcement learning</a:t>
            </a:r>
          </a:p>
          <a:p>
            <a:pPr lvl="1"/>
            <a:r>
              <a:rPr lang="en-US" altLang="en-US" sz="2000" dirty="0"/>
              <a:t>more general than supervised/unsupervised learning</a:t>
            </a:r>
          </a:p>
          <a:p>
            <a:pPr lvl="1"/>
            <a:r>
              <a:rPr lang="en-US" altLang="en-US" sz="2000" dirty="0"/>
              <a:t>learn from interaction w/ environment to achieve a goal</a:t>
            </a:r>
            <a:endParaRPr lang="en-US" altLang="en-US" sz="2000" dirty="0">
              <a:latin typeface="cmsy10" pitchFamily="34" charset="0"/>
            </a:endParaRPr>
          </a:p>
          <a:p>
            <a:pPr lvl="1"/>
            <a:endParaRPr lang="en-US" alt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4519D8-8F7A-284D-BCC1-F02F308FA5EF}"/>
              </a:ext>
            </a:extLst>
          </p:cNvPr>
          <p:cNvGrpSpPr/>
          <p:nvPr/>
        </p:nvGrpSpPr>
        <p:grpSpPr>
          <a:xfrm>
            <a:off x="7707138" y="4392881"/>
            <a:ext cx="3903669" cy="1143000"/>
            <a:chOff x="6764448" y="4274128"/>
            <a:chExt cx="3903669" cy="1143000"/>
          </a:xfrm>
        </p:grpSpPr>
        <p:sp>
          <p:nvSpPr>
            <p:cNvPr id="3076" name="Rectangle 4">
              <a:extLst>
                <a:ext uri="{FF2B5EF4-FFF2-40B4-BE49-F238E27FC236}">
                  <a16:creationId xmlns:a16="http://schemas.microsoft.com/office/drawing/2014/main" id="{401D1FA7-7EBF-B842-BD05-FE9E1B305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0120" y="4274128"/>
              <a:ext cx="1295400" cy="3810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>
                  <a:latin typeface="Trebuchet MS" panose="020B0703020202090204" pitchFamily="34" charset="0"/>
                </a:rPr>
                <a:t>environment</a:t>
              </a:r>
            </a:p>
          </p:txBody>
        </p:sp>
        <p:sp>
          <p:nvSpPr>
            <p:cNvPr id="3077" name="Rectangle 5">
              <a:extLst>
                <a:ext uri="{FF2B5EF4-FFF2-40B4-BE49-F238E27FC236}">
                  <a16:creationId xmlns:a16="http://schemas.microsoft.com/office/drawing/2014/main" id="{1141321C-610B-034A-BEF7-E524A239F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4920" y="5036128"/>
              <a:ext cx="685800" cy="3810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rebuchet MS" panose="020B0703020202090204" pitchFamily="34" charset="0"/>
                </a:rPr>
                <a:t>agent</a:t>
              </a:r>
            </a:p>
          </p:txBody>
        </p:sp>
        <p:cxnSp>
          <p:nvCxnSpPr>
            <p:cNvPr id="3078" name="AutoShape 6">
              <a:extLst>
                <a:ext uri="{FF2B5EF4-FFF2-40B4-BE49-F238E27FC236}">
                  <a16:creationId xmlns:a16="http://schemas.microsoft.com/office/drawing/2014/main" id="{8EB84664-E331-AE4E-A8A7-050E892A7BB1}"/>
                </a:ext>
              </a:extLst>
            </p:cNvPr>
            <p:cNvCxnSpPr>
              <a:cxnSpLocks noChangeShapeType="1"/>
              <a:stCxn id="3077" idx="3"/>
              <a:endCxn id="3076" idx="3"/>
            </p:cNvCxnSpPr>
            <p:nvPr/>
          </p:nvCxnSpPr>
          <p:spPr bwMode="auto">
            <a:xfrm flipV="1">
              <a:off x="9170720" y="4464628"/>
              <a:ext cx="304800" cy="762000"/>
            </a:xfrm>
            <a:prstGeom prst="curvedConnector3">
              <a:avLst>
                <a:gd name="adj1" fmla="val 205208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9" name="AutoShape 7">
              <a:extLst>
                <a:ext uri="{FF2B5EF4-FFF2-40B4-BE49-F238E27FC236}">
                  <a16:creationId xmlns:a16="http://schemas.microsoft.com/office/drawing/2014/main" id="{8CAB923E-E8BD-F349-B8AB-6CD505644574}"/>
                </a:ext>
              </a:extLst>
            </p:cNvPr>
            <p:cNvCxnSpPr>
              <a:cxnSpLocks noChangeShapeType="1"/>
              <a:stCxn id="3076" idx="1"/>
              <a:endCxn id="3077" idx="1"/>
            </p:cNvCxnSpPr>
            <p:nvPr/>
          </p:nvCxnSpPr>
          <p:spPr bwMode="auto">
            <a:xfrm rot="10800000" flipH="1" flipV="1">
              <a:off x="8180120" y="4464628"/>
              <a:ext cx="304800" cy="762000"/>
            </a:xfrm>
            <a:prstGeom prst="curvedConnector3">
              <a:avLst>
                <a:gd name="adj1" fmla="val -108856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80" name="Text Box 8">
              <a:extLst>
                <a:ext uri="{FF2B5EF4-FFF2-40B4-BE49-F238E27FC236}">
                  <a16:creationId xmlns:a16="http://schemas.microsoft.com/office/drawing/2014/main" id="{1B1A3C1D-1E48-6447-B0BA-FD4F9D68C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0646" y="4715453"/>
              <a:ext cx="8274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Trebuchet MS" panose="020B0703020202090204" pitchFamily="34" charset="0"/>
                </a:rPr>
                <a:t>action</a:t>
              </a:r>
            </a:p>
          </p:txBody>
        </p:sp>
        <p:sp>
          <p:nvSpPr>
            <p:cNvPr id="3081" name="Text Box 9">
              <a:extLst>
                <a:ext uri="{FF2B5EF4-FFF2-40B4-BE49-F238E27FC236}">
                  <a16:creationId xmlns:a16="http://schemas.microsoft.com/office/drawing/2014/main" id="{59EADDBF-C5D5-CB46-AF01-6D32FB1DC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4448" y="4655129"/>
              <a:ext cx="120257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latin typeface="Trebuchet MS" panose="020B0703020202090204" pitchFamily="34" charset="0"/>
                </a:rPr>
                <a:t>reward</a:t>
              </a:r>
            </a:p>
            <a:p>
              <a:pPr algn="ctr"/>
              <a:r>
                <a:rPr lang="en-US" altLang="en-US">
                  <a:latin typeface="Trebuchet MS" panose="020B0703020202090204" pitchFamily="34" charset="0"/>
                </a:rPr>
                <a:t>new state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2097602-0185-4E4F-B378-91663FC5F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820CA52-2D51-0147-B2F6-2FCABF65E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en-US" sz="2000" dirty="0"/>
              <a:t>examples</a:t>
            </a:r>
          </a:p>
          <a:p>
            <a:pPr lvl="2"/>
            <a:endParaRPr lang="en-US" altLang="en-US" sz="2000" dirty="0"/>
          </a:p>
          <a:p>
            <a:r>
              <a:rPr lang="en-US" altLang="en-US" sz="2000" dirty="0"/>
              <a:t>defining an RL problem</a:t>
            </a:r>
          </a:p>
          <a:p>
            <a:pPr lvl="1"/>
            <a:r>
              <a:rPr lang="en-US" altLang="en-US" sz="2000" dirty="0"/>
              <a:t>Markov Decision Processes</a:t>
            </a:r>
          </a:p>
          <a:p>
            <a:pPr lvl="2"/>
            <a:endParaRPr lang="en-US" altLang="en-US" sz="2000" dirty="0"/>
          </a:p>
          <a:p>
            <a:r>
              <a:rPr lang="en-US" altLang="en-US" sz="2000" dirty="0"/>
              <a:t>solving an RL problem</a:t>
            </a:r>
          </a:p>
          <a:p>
            <a:pPr lvl="1"/>
            <a:r>
              <a:rPr lang="en-US" altLang="en-US" sz="2000" dirty="0"/>
              <a:t>Dynamic Programming</a:t>
            </a:r>
          </a:p>
          <a:p>
            <a:pPr lvl="1"/>
            <a:r>
              <a:rPr lang="en-US" altLang="en-US" sz="2000" dirty="0"/>
              <a:t>Monte Carlo methods</a:t>
            </a:r>
          </a:p>
          <a:p>
            <a:pPr lvl="1"/>
            <a:r>
              <a:rPr lang="en-US" altLang="en-US" sz="2000" dirty="0"/>
              <a:t>Temporal-Difference learning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37710F4-A6AD-CB44-B3D1-81EE0E6863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altLang="en-US"/>
              <a:t>Robot in a room</a:t>
            </a:r>
            <a:endParaRPr lang="en-US" altLang="en-US"/>
          </a:p>
        </p:txBody>
      </p:sp>
      <p:graphicFrame>
        <p:nvGraphicFramePr>
          <p:cNvPr id="7171" name="Group 3">
            <a:extLst>
              <a:ext uri="{FF2B5EF4-FFF2-40B4-BE49-F238E27FC236}">
                <a16:creationId xmlns:a16="http://schemas.microsoft.com/office/drawing/2014/main" id="{A504B3DE-91BF-8F45-8098-FDDE3A72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521975"/>
              </p:ext>
            </p:extLst>
          </p:nvPr>
        </p:nvGraphicFramePr>
        <p:xfrm>
          <a:off x="1981200" y="2016128"/>
          <a:ext cx="3715841" cy="2575720"/>
        </p:xfrm>
        <a:graphic>
          <a:graphicData uri="http://schemas.openxmlformats.org/drawingml/2006/table">
            <a:tbl>
              <a:tblPr/>
              <a:tblGrid>
                <a:gridCol w="928601">
                  <a:extLst>
                    <a:ext uri="{9D8B030D-6E8A-4147-A177-3AD203B41FA5}">
                      <a16:colId xmlns:a16="http://schemas.microsoft.com/office/drawing/2014/main" val="1902331582"/>
                    </a:ext>
                  </a:extLst>
                </a:gridCol>
                <a:gridCol w="930038">
                  <a:extLst>
                    <a:ext uri="{9D8B030D-6E8A-4147-A177-3AD203B41FA5}">
                      <a16:colId xmlns:a16="http://schemas.microsoft.com/office/drawing/2014/main" val="378762592"/>
                    </a:ext>
                  </a:extLst>
                </a:gridCol>
                <a:gridCol w="928601">
                  <a:extLst>
                    <a:ext uri="{9D8B030D-6E8A-4147-A177-3AD203B41FA5}">
                      <a16:colId xmlns:a16="http://schemas.microsoft.com/office/drawing/2014/main" val="3203050012"/>
                    </a:ext>
                  </a:extLst>
                </a:gridCol>
                <a:gridCol w="928601">
                  <a:extLst>
                    <a:ext uri="{9D8B030D-6E8A-4147-A177-3AD203B41FA5}">
                      <a16:colId xmlns:a16="http://schemas.microsoft.com/office/drawing/2014/main" val="3822528386"/>
                    </a:ext>
                  </a:extLst>
                </a:gridCol>
              </a:tblGrid>
              <a:tr h="85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394582"/>
                  </a:ext>
                </a:extLst>
              </a:tr>
              <a:tr h="8595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174764"/>
                  </a:ext>
                </a:extLst>
              </a:tr>
              <a:tr h="85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START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93378"/>
                  </a:ext>
                </a:extLst>
              </a:tr>
            </a:tbl>
          </a:graphicData>
        </a:graphic>
      </p:graphicFrame>
      <p:grpSp>
        <p:nvGrpSpPr>
          <p:cNvPr id="7193" name="Group 25">
            <a:extLst>
              <a:ext uri="{FF2B5EF4-FFF2-40B4-BE49-F238E27FC236}">
                <a16:creationId xmlns:a16="http://schemas.microsoft.com/office/drawing/2014/main" id="{657C57B4-F074-0641-879E-B0CF65706EB6}"/>
              </a:ext>
            </a:extLst>
          </p:cNvPr>
          <p:cNvGrpSpPr>
            <a:grpSpLocks/>
          </p:cNvGrpSpPr>
          <p:nvPr/>
        </p:nvGrpSpPr>
        <p:grpSpPr bwMode="auto">
          <a:xfrm>
            <a:off x="8915401" y="2438401"/>
            <a:ext cx="1008063" cy="792163"/>
            <a:chOff x="3878" y="1434"/>
            <a:chExt cx="635" cy="499"/>
          </a:xfrm>
        </p:grpSpPr>
        <p:sp>
          <p:nvSpPr>
            <p:cNvPr id="7194" name="Line 26">
              <a:extLst>
                <a:ext uri="{FF2B5EF4-FFF2-40B4-BE49-F238E27FC236}">
                  <a16:creationId xmlns:a16="http://schemas.microsoft.com/office/drawing/2014/main" id="{A0A48A17-3BED-A44D-8689-11A5A10CB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434"/>
              <a:ext cx="0" cy="49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5" name="Line 27">
              <a:extLst>
                <a:ext uri="{FF2B5EF4-FFF2-40B4-BE49-F238E27FC236}">
                  <a16:creationId xmlns:a16="http://schemas.microsoft.com/office/drawing/2014/main" id="{3EA82110-7DD5-7642-8CFA-539D2E6B3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1933"/>
              <a:ext cx="31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6" name="Line 28">
              <a:extLst>
                <a:ext uri="{FF2B5EF4-FFF2-40B4-BE49-F238E27FC236}">
                  <a16:creationId xmlns:a16="http://schemas.microsoft.com/office/drawing/2014/main" id="{64A7FDF1-CBCE-3044-8F70-06BC1AD1F6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8" y="1933"/>
              <a:ext cx="363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97" name="Text Box 29">
            <a:extLst>
              <a:ext uri="{FF2B5EF4-FFF2-40B4-BE49-F238E27FC236}">
                <a16:creationId xmlns:a16="http://schemas.microsoft.com/office/drawing/2014/main" id="{DE830A94-454A-CA42-8036-ED4464569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8" y="1444626"/>
            <a:ext cx="3859212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Trebuchet MS" panose="020B0703020202090204" pitchFamily="34" charset="0"/>
              </a:rPr>
              <a:t>actions: UP, DOWN, LEFT, RIGHT</a:t>
            </a:r>
          </a:p>
          <a:p>
            <a:endParaRPr lang="en-US" altLang="en-US">
              <a:latin typeface="Trebuchet MS" panose="020B0703020202090204" pitchFamily="34" charset="0"/>
            </a:endParaRPr>
          </a:p>
          <a:p>
            <a:endParaRPr lang="en-US" altLang="en-US">
              <a:latin typeface="Trebuchet MS" panose="020B0703020202090204" pitchFamily="34" charset="0"/>
            </a:endParaRPr>
          </a:p>
          <a:p>
            <a:r>
              <a:rPr lang="en-US" altLang="en-US" b="1">
                <a:latin typeface="Trebuchet MS" panose="020B0703020202090204" pitchFamily="34" charset="0"/>
              </a:rPr>
              <a:t>UP</a:t>
            </a:r>
          </a:p>
          <a:p>
            <a:endParaRPr lang="en-US" altLang="en-US">
              <a:latin typeface="Trebuchet MS" panose="020B0703020202090204" pitchFamily="34" charset="0"/>
            </a:endParaRPr>
          </a:p>
          <a:p>
            <a:r>
              <a:rPr lang="en-US" altLang="en-US">
                <a:latin typeface="Trebuchet MS" panose="020B0703020202090204" pitchFamily="34" charset="0"/>
              </a:rPr>
              <a:t>80% 	move UP</a:t>
            </a:r>
          </a:p>
          <a:p>
            <a:r>
              <a:rPr lang="en-US" altLang="en-US">
                <a:latin typeface="Trebuchet MS" panose="020B0703020202090204" pitchFamily="34" charset="0"/>
              </a:rPr>
              <a:t>10%	move LEFT</a:t>
            </a:r>
          </a:p>
          <a:p>
            <a:r>
              <a:rPr lang="en-US" altLang="en-US">
                <a:latin typeface="Trebuchet MS" panose="020B0703020202090204" pitchFamily="34" charset="0"/>
              </a:rPr>
              <a:t>10%	move RIGHT</a:t>
            </a:r>
          </a:p>
        </p:txBody>
      </p:sp>
      <p:sp>
        <p:nvSpPr>
          <p:cNvPr id="7198" name="Rectangle 30">
            <a:extLst>
              <a:ext uri="{FF2B5EF4-FFF2-40B4-BE49-F238E27FC236}">
                <a16:creationId xmlns:a16="http://schemas.microsoft.com/office/drawing/2014/main" id="{8EADDD09-82C3-1042-A84C-97AA14B5E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4437064"/>
            <a:ext cx="8229600" cy="2420937"/>
          </a:xfrm>
          <a:noFill/>
          <a:ln/>
        </p:spPr>
        <p:txBody>
          <a:bodyPr/>
          <a:lstStyle/>
          <a:p>
            <a:r>
              <a:rPr lang="en-US" altLang="en-US"/>
              <a:t>reward +1 at [4,3], -1 at [4,2]</a:t>
            </a:r>
          </a:p>
          <a:p>
            <a:r>
              <a:rPr lang="en-US" altLang="en-US"/>
              <a:t>reward -0.04 for each step</a:t>
            </a:r>
          </a:p>
          <a:p>
            <a:endParaRPr lang="en-US" altLang="en-US"/>
          </a:p>
          <a:p>
            <a:r>
              <a:rPr lang="en-US" altLang="en-US"/>
              <a:t>what’s the strategy to achieve max reward?</a:t>
            </a:r>
          </a:p>
          <a:p>
            <a:r>
              <a:rPr lang="en-US" altLang="en-US"/>
              <a:t>what if the actions were deterministic?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FEC8-7A5D-9C44-B86E-B886E246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iot</a:t>
            </a:r>
            <a:r>
              <a:rPr lang="en-US" dirty="0"/>
              <a:t> in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D233-62F1-8843-BA8C-D947E0AA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The connected car market grew by </a:t>
            </a:r>
            <a:r>
              <a:rPr lang="en-US" sz="2200" dirty="0">
                <a:hlinkClick r:id="rId2"/>
              </a:rPr>
              <a:t>45% between 2018 and 2019</a:t>
            </a:r>
            <a:r>
              <a:rPr lang="en-US" sz="2200" dirty="0"/>
              <a:t> alone, with global shipments expected to pass 76 million units by 2023</a:t>
            </a:r>
          </a:p>
          <a:p>
            <a:pPr algn="just"/>
            <a:r>
              <a:rPr lang="en-US" sz="2200" dirty="0"/>
              <a:t> It won’t be too long before connected cars are the norm. When this shift does happen, roads will be a safer and more convenient place for everyone.</a:t>
            </a:r>
          </a:p>
          <a:p>
            <a:pPr algn="just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44825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0978035-E61C-0446-A57B-9C360965E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examples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954F9A5-D2D2-A34C-9405-976ED6402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1193" y="2398744"/>
            <a:ext cx="11029615" cy="3678303"/>
          </a:xfrm>
        </p:spPr>
        <p:txBody>
          <a:bodyPr>
            <a:noAutofit/>
          </a:bodyPr>
          <a:lstStyle/>
          <a:p>
            <a:r>
              <a:rPr lang="en-US" altLang="en-US" sz="2000" dirty="0" err="1"/>
              <a:t>CarPole</a:t>
            </a:r>
            <a:r>
              <a:rPr lang="en-US" altLang="en-US" sz="2000" dirty="0"/>
              <a:t>-balancing (simulate using open AI Gym)</a:t>
            </a:r>
          </a:p>
          <a:p>
            <a:endParaRPr lang="en-US" altLang="en-US" sz="500" dirty="0"/>
          </a:p>
          <a:p>
            <a:endParaRPr lang="en-US" altLang="en-US" sz="500" dirty="0"/>
          </a:p>
          <a:p>
            <a:r>
              <a:rPr lang="en-US" altLang="en-US" sz="2000" dirty="0"/>
              <a:t>no teacher who would say “good” or “bad”</a:t>
            </a:r>
          </a:p>
          <a:p>
            <a:pPr lvl="1"/>
            <a:r>
              <a:rPr lang="en-US" altLang="en-US" sz="2000" dirty="0"/>
              <a:t>is reward “10” good or bad?</a:t>
            </a:r>
          </a:p>
          <a:p>
            <a:pPr lvl="1"/>
            <a:r>
              <a:rPr lang="en-US" altLang="en-US" sz="2000" dirty="0"/>
              <a:t>rewards could be delayed</a:t>
            </a:r>
          </a:p>
          <a:p>
            <a:pPr lvl="1"/>
            <a:endParaRPr lang="en-US" altLang="en-US" sz="500" dirty="0"/>
          </a:p>
          <a:p>
            <a:pPr lvl="1"/>
            <a:endParaRPr lang="en-US" altLang="en-US" sz="500" dirty="0"/>
          </a:p>
          <a:p>
            <a:r>
              <a:rPr lang="en-US" altLang="en-US" sz="2000" dirty="0"/>
              <a:t>similar to control theory</a:t>
            </a:r>
          </a:p>
          <a:p>
            <a:pPr lvl="1"/>
            <a:r>
              <a:rPr lang="en-US" altLang="en-US" sz="2000" dirty="0"/>
              <a:t>more general, fewer constraints</a:t>
            </a:r>
          </a:p>
          <a:p>
            <a:pPr lvl="1"/>
            <a:endParaRPr lang="en-US" altLang="en-US" sz="500" dirty="0"/>
          </a:p>
          <a:p>
            <a:pPr lvl="1"/>
            <a:endParaRPr lang="en-US" altLang="en-US" sz="500" dirty="0"/>
          </a:p>
          <a:p>
            <a:r>
              <a:rPr lang="en-US" altLang="en-US" sz="2000" dirty="0"/>
              <a:t>explore the environment and learn from experience</a:t>
            </a:r>
          </a:p>
          <a:p>
            <a:pPr lvl="1"/>
            <a:r>
              <a:rPr lang="en-US" altLang="en-US" sz="2000" dirty="0"/>
              <a:t>not just blind search, try to be smart about it</a:t>
            </a:r>
          </a:p>
        </p:txBody>
      </p:sp>
      <p:grpSp>
        <p:nvGrpSpPr>
          <p:cNvPr id="5133" name="Group 13">
            <a:extLst>
              <a:ext uri="{FF2B5EF4-FFF2-40B4-BE49-F238E27FC236}">
                <a16:creationId xmlns:a16="http://schemas.microsoft.com/office/drawing/2014/main" id="{4F1E4728-8B9E-674E-87D2-C84D202A9BE8}"/>
              </a:ext>
            </a:extLst>
          </p:cNvPr>
          <p:cNvGrpSpPr>
            <a:grpSpLocks/>
          </p:cNvGrpSpPr>
          <p:nvPr/>
        </p:nvGrpSpPr>
        <p:grpSpPr bwMode="auto">
          <a:xfrm>
            <a:off x="6593177" y="2180496"/>
            <a:ext cx="3430587" cy="2152650"/>
            <a:chOff x="3408" y="528"/>
            <a:chExt cx="2161" cy="1356"/>
          </a:xfrm>
        </p:grpSpPr>
        <p:sp>
          <p:nvSpPr>
            <p:cNvPr id="5126" name="Freeform 6">
              <a:extLst>
                <a:ext uri="{FF2B5EF4-FFF2-40B4-BE49-F238E27FC236}">
                  <a16:creationId xmlns:a16="http://schemas.microsoft.com/office/drawing/2014/main" id="{D2EC2002-A35F-6246-8AC0-3C0B0A9EE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1689"/>
              <a:ext cx="2161" cy="195"/>
            </a:xfrm>
            <a:custGeom>
              <a:avLst/>
              <a:gdLst>
                <a:gd name="T0" fmla="*/ 0 w 2161"/>
                <a:gd name="T1" fmla="*/ 3 h 195"/>
                <a:gd name="T2" fmla="*/ 169 w 2161"/>
                <a:gd name="T3" fmla="*/ 3 h 195"/>
                <a:gd name="T4" fmla="*/ 169 w 2161"/>
                <a:gd name="T5" fmla="*/ 195 h 195"/>
                <a:gd name="T6" fmla="*/ 1945 w 2161"/>
                <a:gd name="T7" fmla="*/ 195 h 195"/>
                <a:gd name="T8" fmla="*/ 1945 w 2161"/>
                <a:gd name="T9" fmla="*/ 3 h 195"/>
                <a:gd name="T10" fmla="*/ 2161 w 2161"/>
                <a:gd name="T1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1" h="195">
                  <a:moveTo>
                    <a:pt x="0" y="3"/>
                  </a:moveTo>
                  <a:lnTo>
                    <a:pt x="169" y="3"/>
                  </a:lnTo>
                  <a:lnTo>
                    <a:pt x="169" y="195"/>
                  </a:lnTo>
                  <a:lnTo>
                    <a:pt x="1945" y="195"/>
                  </a:lnTo>
                  <a:lnTo>
                    <a:pt x="1945" y="3"/>
                  </a:lnTo>
                  <a:lnTo>
                    <a:pt x="2161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Rectangle 8">
              <a:extLst>
                <a:ext uri="{FF2B5EF4-FFF2-40B4-BE49-F238E27FC236}">
                  <a16:creationId xmlns:a16="http://schemas.microsoft.com/office/drawing/2014/main" id="{08F1D218-EA71-8C4A-83C0-10FF093A3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" y="1632"/>
              <a:ext cx="528" cy="192"/>
            </a:xfrm>
            <a:prstGeom prst="rect">
              <a:avLst/>
            </a:prstGeom>
            <a:solidFill>
              <a:srgbClr val="99663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" name="Oval 9">
              <a:extLst>
                <a:ext uri="{FF2B5EF4-FFF2-40B4-BE49-F238E27FC236}">
                  <a16:creationId xmlns:a16="http://schemas.microsoft.com/office/drawing/2014/main" id="{2259D976-D79A-4F4C-955F-0098FB9D3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" y="1728"/>
              <a:ext cx="144" cy="144"/>
            </a:xfrm>
            <a:prstGeom prst="ellipse">
              <a:avLst/>
            </a:prstGeom>
            <a:solidFill>
              <a:srgbClr val="9966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" name="Oval 10">
              <a:extLst>
                <a:ext uri="{FF2B5EF4-FFF2-40B4-BE49-F238E27FC236}">
                  <a16:creationId xmlns:a16="http://schemas.microsoft.com/office/drawing/2014/main" id="{71FA67B7-7DB5-CD49-B85C-B3416D11D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1" y="1728"/>
              <a:ext cx="144" cy="144"/>
            </a:xfrm>
            <a:prstGeom prst="ellipse">
              <a:avLst/>
            </a:prstGeom>
            <a:solidFill>
              <a:srgbClr val="9966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" name="Line 11">
              <a:extLst>
                <a:ext uri="{FF2B5EF4-FFF2-40B4-BE49-F238E27FC236}">
                  <a16:creationId xmlns:a16="http://schemas.microsoft.com/office/drawing/2014/main" id="{ED9C7C1D-41A0-FA4C-981C-A90EF64257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3" y="528"/>
              <a:ext cx="283" cy="10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Oval 12">
              <a:extLst>
                <a:ext uri="{FF2B5EF4-FFF2-40B4-BE49-F238E27FC236}">
                  <a16:creationId xmlns:a16="http://schemas.microsoft.com/office/drawing/2014/main" id="{FDA5E166-28B3-8345-93D8-270D34C0C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" y="1574"/>
              <a:ext cx="58" cy="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8A230E2-031D-8542-9AB8-388389C5BC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Outline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7AFA4431-F623-A340-A924-B9A029BCB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lvl="2"/>
            <a:endParaRPr lang="en-US" altLang="en-US" sz="2000" dirty="0">
              <a:solidFill>
                <a:schemeClr val="bg2"/>
              </a:solidFill>
            </a:endParaRPr>
          </a:p>
          <a:p>
            <a:r>
              <a:rPr lang="en-US" altLang="en-US" sz="2000" b="1" dirty="0">
                <a:solidFill>
                  <a:schemeClr val="tx1"/>
                </a:solidFill>
              </a:rPr>
              <a:t>Markov Decision Processes</a:t>
            </a:r>
          </a:p>
          <a:p>
            <a:pPr marL="306000" lvl="2" indent="-306000"/>
            <a:endParaRPr lang="en-US" altLang="en-US" sz="2000" b="1" dirty="0">
              <a:solidFill>
                <a:schemeClr val="tx1"/>
              </a:solidFill>
            </a:endParaRPr>
          </a:p>
          <a:p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</a:rPr>
              <a:t>solving an RL problem</a:t>
            </a:r>
          </a:p>
          <a:p>
            <a:pPr lvl="1"/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</a:rPr>
              <a:t>Dynamic Programming</a:t>
            </a:r>
          </a:p>
          <a:p>
            <a:pPr lvl="1"/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</a:rPr>
              <a:t>Monte Carlo methods</a:t>
            </a:r>
          </a:p>
          <a:p>
            <a:pPr lvl="1"/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</a:rPr>
              <a:t>Temporal-Difference learning</a:t>
            </a:r>
          </a:p>
        </p:txBody>
      </p:sp>
    </p:spTree>
    <p:extLst>
      <p:ext uri="{BB962C8B-B14F-4D97-AF65-F5344CB8AC3E}">
        <p14:creationId xmlns:p14="http://schemas.microsoft.com/office/powerpoint/2010/main" val="3580474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3E99F7D-24C1-1C45-BF4A-390E706C8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altLang="en-US"/>
              <a:t>Robot in a room</a:t>
            </a:r>
            <a:endParaRPr lang="en-US" altLang="en-US"/>
          </a:p>
        </p:txBody>
      </p:sp>
      <p:graphicFrame>
        <p:nvGraphicFramePr>
          <p:cNvPr id="22531" name="Group 3">
            <a:extLst>
              <a:ext uri="{FF2B5EF4-FFF2-40B4-BE49-F238E27FC236}">
                <a16:creationId xmlns:a16="http://schemas.microsoft.com/office/drawing/2014/main" id="{8C4C1B01-EE1D-B74F-840C-F2A7B6CD3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25263"/>
              </p:ext>
            </p:extLst>
          </p:nvPr>
        </p:nvGraphicFramePr>
        <p:xfrm>
          <a:off x="1516064" y="2061368"/>
          <a:ext cx="3485428" cy="2420936"/>
        </p:xfrm>
        <a:graphic>
          <a:graphicData uri="http://schemas.openxmlformats.org/drawingml/2006/table">
            <a:tbl>
              <a:tblPr/>
              <a:tblGrid>
                <a:gridCol w="871020">
                  <a:extLst>
                    <a:ext uri="{9D8B030D-6E8A-4147-A177-3AD203B41FA5}">
                      <a16:colId xmlns:a16="http://schemas.microsoft.com/office/drawing/2014/main" val="4117923572"/>
                    </a:ext>
                  </a:extLst>
                </a:gridCol>
                <a:gridCol w="872368">
                  <a:extLst>
                    <a:ext uri="{9D8B030D-6E8A-4147-A177-3AD203B41FA5}">
                      <a16:colId xmlns:a16="http://schemas.microsoft.com/office/drawing/2014/main" val="2183418908"/>
                    </a:ext>
                  </a:extLst>
                </a:gridCol>
                <a:gridCol w="871020">
                  <a:extLst>
                    <a:ext uri="{9D8B030D-6E8A-4147-A177-3AD203B41FA5}">
                      <a16:colId xmlns:a16="http://schemas.microsoft.com/office/drawing/2014/main" val="2924385459"/>
                    </a:ext>
                  </a:extLst>
                </a:gridCol>
                <a:gridCol w="871020">
                  <a:extLst>
                    <a:ext uri="{9D8B030D-6E8A-4147-A177-3AD203B41FA5}">
                      <a16:colId xmlns:a16="http://schemas.microsoft.com/office/drawing/2014/main" val="1653809913"/>
                    </a:ext>
                  </a:extLst>
                </a:gridCol>
              </a:tblGrid>
              <a:tr h="8065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503584"/>
                  </a:ext>
                </a:extLst>
              </a:tr>
              <a:tr h="8079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547722"/>
                  </a:ext>
                </a:extLst>
              </a:tr>
              <a:tr h="8065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START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314153"/>
                  </a:ext>
                </a:extLst>
              </a:tr>
            </a:tbl>
          </a:graphicData>
        </a:graphic>
      </p:graphicFrame>
      <p:grpSp>
        <p:nvGrpSpPr>
          <p:cNvPr id="22553" name="Group 25">
            <a:extLst>
              <a:ext uri="{FF2B5EF4-FFF2-40B4-BE49-F238E27FC236}">
                <a16:creationId xmlns:a16="http://schemas.microsoft.com/office/drawing/2014/main" id="{F84AA3CB-0251-D546-B72B-3382AFE3567C}"/>
              </a:ext>
            </a:extLst>
          </p:cNvPr>
          <p:cNvGrpSpPr>
            <a:grpSpLocks/>
          </p:cNvGrpSpPr>
          <p:nvPr/>
        </p:nvGrpSpPr>
        <p:grpSpPr bwMode="auto">
          <a:xfrm>
            <a:off x="8683770" y="3273999"/>
            <a:ext cx="1008063" cy="792163"/>
            <a:chOff x="3878" y="1434"/>
            <a:chExt cx="635" cy="499"/>
          </a:xfrm>
        </p:grpSpPr>
        <p:sp>
          <p:nvSpPr>
            <p:cNvPr id="22554" name="Line 26">
              <a:extLst>
                <a:ext uri="{FF2B5EF4-FFF2-40B4-BE49-F238E27FC236}">
                  <a16:creationId xmlns:a16="http://schemas.microsoft.com/office/drawing/2014/main" id="{4A61B751-B91B-084B-BF51-8C81AA04B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434"/>
              <a:ext cx="0" cy="49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5" name="Line 27">
              <a:extLst>
                <a:ext uri="{FF2B5EF4-FFF2-40B4-BE49-F238E27FC236}">
                  <a16:creationId xmlns:a16="http://schemas.microsoft.com/office/drawing/2014/main" id="{D624DD73-046F-634F-A33D-C89C3F54C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1933"/>
              <a:ext cx="31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6" name="Line 28">
              <a:extLst>
                <a:ext uri="{FF2B5EF4-FFF2-40B4-BE49-F238E27FC236}">
                  <a16:creationId xmlns:a16="http://schemas.microsoft.com/office/drawing/2014/main" id="{4218C957-8ECB-4D4F-B1F8-6AAB5D876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8" y="1933"/>
              <a:ext cx="363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57" name="Text Box 29">
            <a:extLst>
              <a:ext uri="{FF2B5EF4-FFF2-40B4-BE49-F238E27FC236}">
                <a16:creationId xmlns:a16="http://schemas.microsoft.com/office/drawing/2014/main" id="{B0FEE90E-8D0C-C046-B068-F39942BFD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621" y="2279723"/>
            <a:ext cx="385921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latin typeface="Trebuchet MS" panose="020B0703020202090204" pitchFamily="34" charset="0"/>
              </a:rPr>
              <a:t>actions: UP, DOWN, LEFT, RIGHT</a:t>
            </a:r>
          </a:p>
          <a:p>
            <a:endParaRPr lang="en-US" altLang="en-US" dirty="0">
              <a:latin typeface="Trebuchet MS" panose="020B0703020202090204" pitchFamily="34" charset="0"/>
            </a:endParaRPr>
          </a:p>
          <a:p>
            <a:r>
              <a:rPr lang="en-US" altLang="en-US" b="1" dirty="0">
                <a:latin typeface="Trebuchet MS" panose="020B0703020202090204" pitchFamily="34" charset="0"/>
              </a:rPr>
              <a:t>UP</a:t>
            </a:r>
          </a:p>
          <a:p>
            <a:endParaRPr lang="en-US" altLang="en-US" dirty="0">
              <a:latin typeface="Trebuchet MS" panose="020B0703020202090204" pitchFamily="34" charset="0"/>
            </a:endParaRPr>
          </a:p>
          <a:p>
            <a:r>
              <a:rPr lang="en-US" altLang="en-US" dirty="0">
                <a:latin typeface="Trebuchet MS" panose="020B0703020202090204" pitchFamily="34" charset="0"/>
              </a:rPr>
              <a:t>80% 	move UP</a:t>
            </a:r>
          </a:p>
          <a:p>
            <a:r>
              <a:rPr lang="en-US" altLang="en-US" dirty="0">
                <a:latin typeface="Trebuchet MS" panose="020B0703020202090204" pitchFamily="34" charset="0"/>
              </a:rPr>
              <a:t>10%	move LEFT</a:t>
            </a:r>
          </a:p>
          <a:p>
            <a:r>
              <a:rPr lang="en-US" altLang="en-US" dirty="0">
                <a:latin typeface="Trebuchet MS" panose="020B0703020202090204" pitchFamily="34" charset="0"/>
              </a:rPr>
              <a:t>10%	move RIGHT</a:t>
            </a:r>
          </a:p>
          <a:p>
            <a:endParaRPr lang="en-US" altLang="en-US" dirty="0">
              <a:latin typeface="Trebuchet MS" panose="020B0703020202090204" pitchFamily="34" charset="0"/>
            </a:endParaRPr>
          </a:p>
          <a:p>
            <a:r>
              <a:rPr lang="en-US" altLang="en-US" dirty="0">
                <a:solidFill>
                  <a:srgbClr val="0066FF"/>
                </a:solidFill>
                <a:latin typeface="Trebuchet MS" panose="020B0703020202090204" pitchFamily="34" charset="0"/>
              </a:rPr>
              <a:t>reward +1 at [4,3], -1 at [4,2]</a:t>
            </a:r>
          </a:p>
          <a:p>
            <a:r>
              <a:rPr lang="en-US" altLang="en-US" dirty="0">
                <a:solidFill>
                  <a:srgbClr val="0066FF"/>
                </a:solidFill>
                <a:latin typeface="Trebuchet MS" panose="020B0703020202090204" pitchFamily="34" charset="0"/>
              </a:rPr>
              <a:t>reward -0.04 for each step</a:t>
            </a:r>
          </a:p>
        </p:txBody>
      </p:sp>
      <p:sp>
        <p:nvSpPr>
          <p:cNvPr id="22558" name="Rectangle 30">
            <a:extLst>
              <a:ext uri="{FF2B5EF4-FFF2-40B4-BE49-F238E27FC236}">
                <a16:creationId xmlns:a16="http://schemas.microsoft.com/office/drawing/2014/main" id="{EADE79ED-BF95-0A41-8F37-B5078B5C2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4437064"/>
            <a:ext cx="8229600" cy="2420937"/>
          </a:xfrm>
          <a:noFill/>
          <a:ln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en-US" sz="2000" dirty="0"/>
              <a:t>states</a:t>
            </a:r>
          </a:p>
          <a:p>
            <a:pPr>
              <a:spcBef>
                <a:spcPts val="0"/>
              </a:spcBef>
            </a:pPr>
            <a:r>
              <a:rPr lang="en-US" altLang="en-US" sz="2000" dirty="0"/>
              <a:t>actions</a:t>
            </a:r>
          </a:p>
          <a:p>
            <a:pPr>
              <a:spcBef>
                <a:spcPts val="0"/>
              </a:spcBef>
            </a:pPr>
            <a:r>
              <a:rPr lang="en-US" altLang="en-US" sz="2000" dirty="0"/>
              <a:t>Rewards</a:t>
            </a:r>
          </a:p>
          <a:p>
            <a:pPr>
              <a:spcBef>
                <a:spcPts val="0"/>
              </a:spcBef>
            </a:pPr>
            <a:endParaRPr lang="en-US" altLang="en-US" sz="2000" dirty="0"/>
          </a:p>
          <a:p>
            <a:pPr>
              <a:spcBef>
                <a:spcPts val="0"/>
              </a:spcBef>
            </a:pPr>
            <a:r>
              <a:rPr lang="en-US" altLang="en-US" sz="2000" dirty="0"/>
              <a:t>what is the solution?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0699747-830E-D045-9A6F-97DF0D41B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 this a solution?</a:t>
            </a:r>
          </a:p>
        </p:txBody>
      </p:sp>
      <p:graphicFrame>
        <p:nvGraphicFramePr>
          <p:cNvPr id="12291" name="Group 3">
            <a:extLst>
              <a:ext uri="{FF2B5EF4-FFF2-40B4-BE49-F238E27FC236}">
                <a16:creationId xmlns:a16="http://schemas.microsoft.com/office/drawing/2014/main" id="{EB018219-DED9-B04E-A33A-9F8F428B4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97860"/>
              </p:ext>
            </p:extLst>
          </p:nvPr>
        </p:nvGraphicFramePr>
        <p:xfrm>
          <a:off x="6785987" y="2549237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37797684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5891619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761905570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1800740909"/>
                    </a:ext>
                  </a:extLst>
                </a:gridCol>
              </a:tblGrid>
              <a:tr h="911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442640"/>
                  </a:ext>
                </a:extLst>
              </a:tr>
              <a:tr h="912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146106"/>
                  </a:ext>
                </a:extLst>
              </a:tr>
              <a:tr h="911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FF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panose="020B070302020209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488027"/>
                  </a:ext>
                </a:extLst>
              </a:tr>
            </a:tbl>
          </a:graphicData>
        </a:graphic>
      </p:graphicFrame>
      <p:sp>
        <p:nvSpPr>
          <p:cNvPr id="12314" name="Line 26">
            <a:extLst>
              <a:ext uri="{FF2B5EF4-FFF2-40B4-BE49-F238E27FC236}">
                <a16:creationId xmlns:a16="http://schemas.microsoft.com/office/drawing/2014/main" id="{C98AE89B-3311-F046-B019-CCE24C5E13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20936" y="3020724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5" name="Line 27">
            <a:extLst>
              <a:ext uri="{FF2B5EF4-FFF2-40B4-BE49-F238E27FC236}">
                <a16:creationId xmlns:a16="http://schemas.microsoft.com/office/drawing/2014/main" id="{F6BC95C8-A4A7-064D-8436-5DD4689BD5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9223" y="4560599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6" name="Line 28">
            <a:extLst>
              <a:ext uri="{FF2B5EF4-FFF2-40B4-BE49-F238E27FC236}">
                <a16:creationId xmlns:a16="http://schemas.microsoft.com/office/drawing/2014/main" id="{9D91F512-634A-7945-BE27-87808C9EFE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62336" y="3014374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0" name="Line 32">
            <a:extLst>
              <a:ext uri="{FF2B5EF4-FFF2-40B4-BE49-F238E27FC236}">
                <a16:creationId xmlns:a16="http://schemas.microsoft.com/office/drawing/2014/main" id="{3E466B75-A65D-134C-B4C2-FDA5712150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89449" y="3014374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1" name="Line 33">
            <a:extLst>
              <a:ext uri="{FF2B5EF4-FFF2-40B4-BE49-F238E27FC236}">
                <a16:creationId xmlns:a16="http://schemas.microsoft.com/office/drawing/2014/main" id="{D047761B-58EA-4647-AAF1-40DF44A6E1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9223" y="3625562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3" name="Rectangle 35">
            <a:extLst>
              <a:ext uri="{FF2B5EF4-FFF2-40B4-BE49-F238E27FC236}">
                <a16:creationId xmlns:a16="http://schemas.microsoft.com/office/drawing/2014/main" id="{5481D41C-FF7B-0140-BEC5-A2DB03B3C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1193" y="2180496"/>
            <a:ext cx="5514808" cy="3678303"/>
          </a:xfrm>
          <a:noFill/>
          <a:ln/>
        </p:spPr>
        <p:txBody>
          <a:bodyPr>
            <a:normAutofit/>
          </a:bodyPr>
          <a:lstStyle/>
          <a:p>
            <a:endParaRPr lang="en-US" altLang="en-US" sz="2200" dirty="0"/>
          </a:p>
          <a:p>
            <a:r>
              <a:rPr lang="en-US" altLang="en-US" sz="2200" dirty="0"/>
              <a:t>only if actions deterministic</a:t>
            </a:r>
          </a:p>
          <a:p>
            <a:pPr lvl="1"/>
            <a:r>
              <a:rPr lang="en-US" altLang="en-US" sz="2200" dirty="0"/>
              <a:t>not in this case (actions are stochastic)</a:t>
            </a:r>
          </a:p>
          <a:p>
            <a:pPr lvl="1"/>
            <a:endParaRPr lang="en-US" altLang="en-US" sz="2200" dirty="0"/>
          </a:p>
          <a:p>
            <a:r>
              <a:rPr lang="en-US" altLang="en-US" sz="2200" dirty="0"/>
              <a:t>solution/policy</a:t>
            </a:r>
          </a:p>
          <a:p>
            <a:pPr lvl="1"/>
            <a:r>
              <a:rPr lang="en-US" altLang="en-US" sz="2200" dirty="0"/>
              <a:t>mapping from each state to an action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046CBF7-E0B9-3F40-A2DC-AF56D88E1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Markov Decision Process (MDP)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0C1FB554-1429-F843-B37A-B6BFAAB10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8686" y="2050809"/>
            <a:ext cx="10242470" cy="451186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2500" dirty="0">
                <a:solidFill>
                  <a:srgbClr val="0070C0"/>
                </a:solidFill>
              </a:rPr>
              <a:t>set of states S, set of actions A, initial state S</a:t>
            </a:r>
            <a:r>
              <a:rPr lang="en-US" altLang="en-US" sz="2500" baseline="-25000" dirty="0">
                <a:solidFill>
                  <a:srgbClr val="0070C0"/>
                </a:solidFill>
              </a:rPr>
              <a:t>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en-US" sz="600" baseline="-25000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2500" dirty="0">
                <a:solidFill>
                  <a:srgbClr val="0070C0"/>
                </a:solidFill>
              </a:rPr>
              <a:t>transition model P(</a:t>
            </a:r>
            <a:r>
              <a:rPr lang="en-US" altLang="en-US" sz="2500" dirty="0" err="1">
                <a:solidFill>
                  <a:srgbClr val="0070C0"/>
                </a:solidFill>
              </a:rPr>
              <a:t>s,a,s</a:t>
            </a:r>
            <a:r>
              <a:rPr lang="en-US" altLang="en-US" sz="2500" dirty="0">
                <a:solidFill>
                  <a:srgbClr val="0070C0"/>
                </a:solidFill>
              </a:rPr>
              <a:t>’)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sz="2000" dirty="0"/>
              <a:t>P( [1,1], up, [1,2] ) = 0.8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en-US" sz="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2500" dirty="0">
                <a:solidFill>
                  <a:srgbClr val="0070C0"/>
                </a:solidFill>
              </a:rPr>
              <a:t>reward function r(s)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sz="2000" dirty="0"/>
              <a:t>r( [4,3] ) = +1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2500" dirty="0">
                <a:solidFill>
                  <a:srgbClr val="0070C0"/>
                </a:solidFill>
              </a:rPr>
              <a:t>goal: maximize cumulative reward in the long run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endParaRPr lang="en-US" altLang="en-US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2500" dirty="0">
                <a:solidFill>
                  <a:srgbClr val="0070C0"/>
                </a:solidFill>
              </a:rPr>
              <a:t>policy: mapping from S to 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sz="2000" dirty="0"/>
              <a:t>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</a:t>
            </a:r>
            <a:r>
              <a:rPr lang="en-US" altLang="en-US" sz="2000" dirty="0"/>
              <a:t>(s) or </a:t>
            </a:r>
            <a:r>
              <a:rPr lang="en-US" altLang="en-US" sz="2000" dirty="0">
                <a:latin typeface="Symbol" pitchFamily="2" charset="2"/>
                <a:sym typeface="Symbol" pitchFamily="2" charset="2"/>
              </a:rPr>
              <a:t>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s,a</a:t>
            </a:r>
            <a:r>
              <a:rPr lang="en-US" altLang="en-US" sz="2000" dirty="0"/>
              <a:t>) (deterministic vs. stochastic)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endParaRPr lang="en-US" altLang="en-US" sz="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2500" dirty="0">
                <a:solidFill>
                  <a:srgbClr val="0070C0"/>
                </a:solidFill>
              </a:rPr>
              <a:t>reinforcement learning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sz="2000" dirty="0"/>
              <a:t>transitions and rewards usually not available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sz="2000" dirty="0"/>
              <a:t>how to change the policy based on experience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sz="2000" dirty="0"/>
              <a:t>how to explore the environment</a:t>
            </a: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4E23B643-00AA-664B-BC30-47D3DB6D0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317" y="2367106"/>
            <a:ext cx="12954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latin typeface="Trebuchet MS" panose="020B0703020202090204" pitchFamily="34" charset="0"/>
              </a:rPr>
              <a:t>environment</a:t>
            </a:r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D68F2A0B-ACD4-B745-BEC5-18B4CD395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0117" y="3129106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latin typeface="Trebuchet MS" panose="020B0703020202090204" pitchFamily="34" charset="0"/>
              </a:rPr>
              <a:t>agent</a:t>
            </a:r>
          </a:p>
        </p:txBody>
      </p:sp>
      <p:cxnSp>
        <p:nvCxnSpPr>
          <p:cNvPr id="30726" name="AutoShape 6">
            <a:extLst>
              <a:ext uri="{FF2B5EF4-FFF2-40B4-BE49-F238E27FC236}">
                <a16:creationId xmlns:a16="http://schemas.microsoft.com/office/drawing/2014/main" id="{03A2F649-4527-1E46-8851-3DD39899C735}"/>
              </a:ext>
            </a:extLst>
          </p:cNvPr>
          <p:cNvCxnSpPr>
            <a:cxnSpLocks noChangeShapeType="1"/>
            <a:stCxn id="30725" idx="3"/>
            <a:endCxn id="30724" idx="3"/>
          </p:cNvCxnSpPr>
          <p:nvPr/>
        </p:nvCxnSpPr>
        <p:spPr bwMode="auto">
          <a:xfrm flipV="1">
            <a:off x="9945917" y="2557606"/>
            <a:ext cx="304800" cy="762000"/>
          </a:xfrm>
          <a:prstGeom prst="curvedConnector3">
            <a:avLst>
              <a:gd name="adj1" fmla="val 20520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27" name="AutoShape 7">
            <a:extLst>
              <a:ext uri="{FF2B5EF4-FFF2-40B4-BE49-F238E27FC236}">
                <a16:creationId xmlns:a16="http://schemas.microsoft.com/office/drawing/2014/main" id="{25CD6F7C-C32C-534D-9BDD-ED865E065E92}"/>
              </a:ext>
            </a:extLst>
          </p:cNvPr>
          <p:cNvCxnSpPr>
            <a:cxnSpLocks noChangeShapeType="1"/>
            <a:stCxn id="30724" idx="1"/>
            <a:endCxn id="30725" idx="1"/>
          </p:cNvCxnSpPr>
          <p:nvPr/>
        </p:nvCxnSpPr>
        <p:spPr bwMode="auto">
          <a:xfrm rot="10800000" flipH="1" flipV="1">
            <a:off x="8955317" y="2557606"/>
            <a:ext cx="304800" cy="762000"/>
          </a:xfrm>
          <a:prstGeom prst="curvedConnector3">
            <a:avLst>
              <a:gd name="adj1" fmla="val -108856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29" name="Text Box 9">
            <a:extLst>
              <a:ext uri="{FF2B5EF4-FFF2-40B4-BE49-F238E27FC236}">
                <a16:creationId xmlns:a16="http://schemas.microsoft.com/office/drawing/2014/main" id="{AA8D7823-12CA-4744-A09F-CD7C391E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5843" y="2808431"/>
            <a:ext cx="8274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rebuchet MS" panose="020B0703020202090204" pitchFamily="34" charset="0"/>
              </a:rPr>
              <a:t>action</a:t>
            </a: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6BF780D4-687D-5D44-ABDA-9D1B3ACFC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644" y="2748107"/>
            <a:ext cx="12025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latin typeface="Trebuchet MS" panose="020B0703020202090204" pitchFamily="34" charset="0"/>
              </a:rPr>
              <a:t>reward</a:t>
            </a:r>
          </a:p>
          <a:p>
            <a:pPr algn="ctr"/>
            <a:r>
              <a:rPr lang="en-US" altLang="en-US">
                <a:latin typeface="Trebuchet MS" panose="020B0703020202090204" pitchFamily="34" charset="0"/>
              </a:rPr>
              <a:t>new state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0F122C4-6AE7-5B40-9BFC-3A4017A62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return from rewards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DBA6B43-B7C4-9B41-A149-FD64B1674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1193" y="2477541"/>
            <a:ext cx="11029615" cy="3678303"/>
          </a:xfrm>
        </p:spPr>
        <p:txBody>
          <a:bodyPr>
            <a:noAutofit/>
          </a:bodyPr>
          <a:lstStyle/>
          <a:p>
            <a:r>
              <a:rPr lang="en-US" altLang="en-US" sz="2500" dirty="0">
                <a:solidFill>
                  <a:srgbClr val="0070C0"/>
                </a:solidFill>
              </a:rPr>
              <a:t>episodic (vs. continuing) tasks</a:t>
            </a:r>
          </a:p>
          <a:p>
            <a:pPr lvl="1"/>
            <a:r>
              <a:rPr lang="en-US" altLang="en-US" sz="2000" dirty="0"/>
              <a:t>“game over” after N steps</a:t>
            </a:r>
          </a:p>
          <a:p>
            <a:pPr lvl="1"/>
            <a:r>
              <a:rPr lang="en-US" altLang="en-US" sz="2000" dirty="0"/>
              <a:t>optimal policy depends on N; harder to analyze</a:t>
            </a:r>
          </a:p>
          <a:p>
            <a:pPr marL="0" indent="0">
              <a:buNone/>
            </a:pPr>
            <a:endParaRPr lang="en-US" altLang="en-US" sz="1000" dirty="0"/>
          </a:p>
          <a:p>
            <a:r>
              <a:rPr lang="en-US" altLang="en-US" sz="2500" dirty="0">
                <a:solidFill>
                  <a:srgbClr val="0070C0"/>
                </a:solidFill>
              </a:rPr>
              <a:t>additive rewards</a:t>
            </a:r>
          </a:p>
          <a:p>
            <a:pPr lvl="1"/>
            <a:r>
              <a:rPr lang="en-US" altLang="en-US" sz="2000" dirty="0"/>
              <a:t>V(s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, s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…) = r(s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) + r(s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) + r(s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+ …</a:t>
            </a:r>
          </a:p>
          <a:p>
            <a:pPr lvl="1"/>
            <a:r>
              <a:rPr lang="en-US" altLang="en-US" sz="2000" dirty="0"/>
              <a:t>infinite value for continuing tasks</a:t>
            </a:r>
          </a:p>
          <a:p>
            <a:endParaRPr lang="en-US" altLang="en-US" sz="1000" dirty="0"/>
          </a:p>
          <a:p>
            <a:r>
              <a:rPr lang="en-US" altLang="en-US" sz="2500" dirty="0">
                <a:solidFill>
                  <a:srgbClr val="0070C0"/>
                </a:solidFill>
              </a:rPr>
              <a:t>discounted rewards</a:t>
            </a:r>
          </a:p>
          <a:p>
            <a:pPr lvl="1"/>
            <a:r>
              <a:rPr lang="en-US" altLang="en-US" sz="2000" dirty="0"/>
              <a:t>V(s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, s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…) = r(s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) + </a:t>
            </a:r>
            <a:r>
              <a:rPr lang="el-GR" altLang="en-US" sz="2000" dirty="0"/>
              <a:t>γ</a:t>
            </a:r>
            <a:r>
              <a:rPr lang="en-US" altLang="en-US" sz="2000" dirty="0"/>
              <a:t>*r(s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) + </a:t>
            </a:r>
            <a:r>
              <a:rPr lang="el-GR" altLang="en-US" sz="2000" dirty="0"/>
              <a:t>γ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*r(s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+ …</a:t>
            </a:r>
          </a:p>
          <a:p>
            <a:pPr lvl="1"/>
            <a:r>
              <a:rPr lang="en-US" altLang="en-US" sz="2000" dirty="0"/>
              <a:t>value bounded if rewards bounded</a:t>
            </a:r>
            <a:endParaRPr lang="el-GR" altLang="en-US"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Discounted Rewards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Rewards in the future are worth less than an immediate reward</a:t>
            </a:r>
          </a:p>
          <a:p>
            <a:pPr lvl="1"/>
            <a:r>
              <a:rPr lang="en-US" dirty="0"/>
              <a:t>Because of uncertainty: who knows if/when you’re going to get to that reward state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11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Discounted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Discount factor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/>
                      </a:rPr>
                      <m:t>γ</m:t>
                    </m:r>
                    <m:r>
                      <a:rPr lang="en-US" b="0" i="1" dirty="0" smtClean="0">
                        <a:latin typeface="Cambria Math"/>
                      </a:rPr>
                      <m:t>≤1</m:t>
                    </m:r>
                  </m:oMath>
                </a14:m>
                <a:r>
                  <a:rPr lang="en-US" dirty="0"/>
                  <a:t>     (often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𝛾</m:t>
                    </m:r>
                    <m:r>
                      <a:rPr lang="en-US" b="0" i="1" dirty="0" smtClean="0">
                        <a:latin typeface="Cambria Math"/>
                      </a:rPr>
                      <m:t>=0.9)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reward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years in the future is only worth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𝛾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  <m:r>
                      <a:rPr lang="en-US" i="1" baseline="30000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of the value of immediate reward</a:t>
                </a:r>
              </a:p>
              <a:p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0</m:t>
                    </m:r>
                    <m:r>
                      <a:rPr lang="en-US" i="1" dirty="0" smtClean="0">
                        <a:latin typeface="Cambria Math"/>
                      </a:rPr>
                      <m:t>.9^6) ∗ 10,000 = 0.531∗10,000 = 5310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each state, calculate a </a:t>
                </a:r>
                <a:r>
                  <a:rPr lang="en-US" i="1" dirty="0"/>
                  <a:t>utility</a:t>
                </a:r>
                <a:r>
                  <a:rPr lang="en-US" dirty="0"/>
                  <a:t> value equal to the </a:t>
                </a:r>
                <a:r>
                  <a:rPr lang="en-US" i="1" dirty="0"/>
                  <a:t>Sum of Future Discounted Rewards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576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0552509-2C2D-3441-A5F4-EDA8B1036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Value functions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FF1BBFD0-E97B-8C4F-9481-0507EEBE4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425" y="1219200"/>
            <a:ext cx="8534400" cy="5638800"/>
          </a:xfrm>
        </p:spPr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state value function: V</a:t>
            </a:r>
            <a:r>
              <a:rPr lang="en-US" altLang="en-US" baseline="30000" dirty="0">
                <a:solidFill>
                  <a:srgbClr val="0070C0"/>
                </a:solidFill>
                <a:latin typeface="Symbol" pitchFamily="2" charset="2"/>
                <a:sym typeface="Symbol" pitchFamily="2" charset="2"/>
              </a:rPr>
              <a:t></a:t>
            </a:r>
            <a:r>
              <a:rPr lang="en-US" altLang="en-US" dirty="0">
                <a:solidFill>
                  <a:srgbClr val="0070C0"/>
                </a:solidFill>
              </a:rPr>
              <a:t>(s)</a:t>
            </a:r>
          </a:p>
          <a:p>
            <a:pPr lvl="1"/>
            <a:r>
              <a:rPr lang="en-US" altLang="en-US" dirty="0"/>
              <a:t>expected return when starting in </a:t>
            </a:r>
            <a:r>
              <a:rPr lang="en-US" altLang="en-US" i="1" dirty="0"/>
              <a:t>s</a:t>
            </a:r>
            <a:r>
              <a:rPr lang="en-US" altLang="en-US" dirty="0"/>
              <a:t> and following </a:t>
            </a:r>
            <a:r>
              <a:rPr lang="en-US" altLang="en-US" dirty="0">
                <a:latin typeface="Symbol" pitchFamily="2" charset="2"/>
                <a:sym typeface="Symbol" pitchFamily="2" charset="2"/>
              </a:rPr>
              <a:t></a:t>
            </a:r>
          </a:p>
          <a:p>
            <a:endParaRPr lang="en-US" altLang="en-US" dirty="0"/>
          </a:p>
          <a:p>
            <a:r>
              <a:rPr lang="en-US" altLang="en-US" dirty="0"/>
              <a:t>state-action value function: Q</a:t>
            </a:r>
            <a:r>
              <a:rPr lang="en-US" altLang="en-US" baseline="30000" dirty="0">
                <a:latin typeface="Symbol" pitchFamily="2" charset="2"/>
                <a:sym typeface="Symbol" pitchFamily="2" charset="2"/>
              </a:rPr>
              <a:t></a:t>
            </a:r>
            <a:r>
              <a:rPr lang="en-US" altLang="en-US" dirty="0"/>
              <a:t>(</a:t>
            </a:r>
            <a:r>
              <a:rPr lang="en-US" altLang="en-US" dirty="0" err="1"/>
              <a:t>s,a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expected return when starting in </a:t>
            </a:r>
            <a:r>
              <a:rPr lang="en-US" altLang="en-US" i="1" dirty="0"/>
              <a:t>s</a:t>
            </a:r>
            <a:r>
              <a:rPr lang="en-US" altLang="en-US" dirty="0"/>
              <a:t>, performing </a:t>
            </a:r>
            <a:r>
              <a:rPr lang="en-US" altLang="en-US" i="1" dirty="0"/>
              <a:t>a,</a:t>
            </a:r>
            <a:r>
              <a:rPr lang="en-US" altLang="en-US" dirty="0"/>
              <a:t> and following </a:t>
            </a:r>
            <a:r>
              <a:rPr lang="en-US" altLang="en-US" dirty="0">
                <a:latin typeface="Symbol" pitchFamily="2" charset="2"/>
                <a:sym typeface="Symbol" pitchFamily="2" charset="2"/>
              </a:rPr>
              <a:t>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useful for finding the optimal policy</a:t>
            </a:r>
          </a:p>
          <a:p>
            <a:pPr lvl="1"/>
            <a:r>
              <a:rPr lang="en-US" altLang="en-US" dirty="0"/>
              <a:t>can estimate from experience</a:t>
            </a:r>
          </a:p>
          <a:p>
            <a:pPr lvl="1"/>
            <a:r>
              <a:rPr lang="en-US" altLang="en-US" dirty="0"/>
              <a:t>pick the best action using Q</a:t>
            </a:r>
            <a:r>
              <a:rPr lang="en-US" altLang="en-US" baseline="30000" dirty="0">
                <a:latin typeface="Symbol" pitchFamily="2" charset="2"/>
                <a:sym typeface="Symbol" pitchFamily="2" charset="2"/>
              </a:rPr>
              <a:t></a:t>
            </a:r>
            <a:r>
              <a:rPr lang="en-US" altLang="en-US" dirty="0"/>
              <a:t>(</a:t>
            </a:r>
            <a:r>
              <a:rPr lang="en-US" altLang="en-US" dirty="0" err="1"/>
              <a:t>s,a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Bellman equation</a:t>
            </a: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2DAA8031-3529-A944-AA00-622D7B2AEB00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3733800"/>
            <a:ext cx="2209800" cy="1371600"/>
            <a:chOff x="672" y="2496"/>
            <a:chExt cx="912" cy="576"/>
          </a:xfrm>
        </p:grpSpPr>
        <p:sp>
          <p:nvSpPr>
            <p:cNvPr id="59397" name="Line 5">
              <a:extLst>
                <a:ext uri="{FF2B5EF4-FFF2-40B4-BE49-F238E27FC236}">
                  <a16:creationId xmlns:a16="http://schemas.microsoft.com/office/drawing/2014/main" id="{5165E0AB-D183-314D-AEBF-D0ACED149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" y="2544"/>
              <a:ext cx="311" cy="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398" name="Line 6">
              <a:extLst>
                <a:ext uri="{FF2B5EF4-FFF2-40B4-BE49-F238E27FC236}">
                  <a16:creationId xmlns:a16="http://schemas.microsoft.com/office/drawing/2014/main" id="{4BCE6893-A24A-7446-956D-F2D322BFA2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" y="2544"/>
              <a:ext cx="8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399" name="Line 7">
              <a:extLst>
                <a:ext uri="{FF2B5EF4-FFF2-40B4-BE49-F238E27FC236}">
                  <a16:creationId xmlns:a16="http://schemas.microsoft.com/office/drawing/2014/main" id="{1F176F58-2B72-7C44-A0EF-3DDCDA549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44"/>
              <a:ext cx="295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Line 8">
              <a:extLst>
                <a:ext uri="{FF2B5EF4-FFF2-40B4-BE49-F238E27FC236}">
                  <a16:creationId xmlns:a16="http://schemas.microsoft.com/office/drawing/2014/main" id="{6FE2FF81-4DB3-AF45-A18C-D64392CAA8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2736"/>
              <a:ext cx="9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01" name="Line 9">
              <a:extLst>
                <a:ext uri="{FF2B5EF4-FFF2-40B4-BE49-F238E27FC236}">
                  <a16:creationId xmlns:a16="http://schemas.microsoft.com/office/drawing/2014/main" id="{502EEFB6-0CFF-484B-A6EF-37315AC25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6" y="2736"/>
              <a:ext cx="4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02" name="Line 10">
              <a:extLst>
                <a:ext uri="{FF2B5EF4-FFF2-40B4-BE49-F238E27FC236}">
                  <a16:creationId xmlns:a16="http://schemas.microsoft.com/office/drawing/2014/main" id="{2E08671C-E3A2-4344-A968-E57C458A1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736"/>
              <a:ext cx="4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03" name="Line 11">
              <a:extLst>
                <a:ext uri="{FF2B5EF4-FFF2-40B4-BE49-F238E27FC236}">
                  <a16:creationId xmlns:a16="http://schemas.microsoft.com/office/drawing/2014/main" id="{DEC831AF-0313-6743-B6A3-38AEBA86C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04" y="2736"/>
              <a:ext cx="9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04" name="Line 12">
              <a:extLst>
                <a:ext uri="{FF2B5EF4-FFF2-40B4-BE49-F238E27FC236}">
                  <a16:creationId xmlns:a16="http://schemas.microsoft.com/office/drawing/2014/main" id="{1CD277CD-F7D6-B540-9C3F-B1FF7906C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73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05" name="Line 13">
              <a:extLst>
                <a:ext uri="{FF2B5EF4-FFF2-40B4-BE49-F238E27FC236}">
                  <a16:creationId xmlns:a16="http://schemas.microsoft.com/office/drawing/2014/main" id="{11EBDBFD-FEFD-2240-B653-B4FBB02FC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2736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06" name="Oval 14">
              <a:extLst>
                <a:ext uri="{FF2B5EF4-FFF2-40B4-BE49-F238E27FC236}">
                  <a16:creationId xmlns:a16="http://schemas.microsoft.com/office/drawing/2014/main" id="{039344D9-EE9D-0147-ABD7-EB42EE4C4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49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7" name="Oval 15">
              <a:extLst>
                <a:ext uri="{FF2B5EF4-FFF2-40B4-BE49-F238E27FC236}">
                  <a16:creationId xmlns:a16="http://schemas.microsoft.com/office/drawing/2014/main" id="{D4B93197-C4F7-F644-82A8-2EB1050C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" y="272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8" name="Oval 16">
              <a:extLst>
                <a:ext uri="{FF2B5EF4-FFF2-40B4-BE49-F238E27FC236}">
                  <a16:creationId xmlns:a16="http://schemas.microsoft.com/office/drawing/2014/main" id="{A412BB58-5FD8-1742-871A-BECC7EED5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272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9" name="Oval 17">
              <a:extLst>
                <a:ext uri="{FF2B5EF4-FFF2-40B4-BE49-F238E27FC236}">
                  <a16:creationId xmlns:a16="http://schemas.microsoft.com/office/drawing/2014/main" id="{0ACECFC3-FD34-DD4A-B6E1-03A9C58D5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72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0" name="Oval 18">
              <a:extLst>
                <a:ext uri="{FF2B5EF4-FFF2-40B4-BE49-F238E27FC236}">
                  <a16:creationId xmlns:a16="http://schemas.microsoft.com/office/drawing/2014/main" id="{7FB7A95A-DA47-6844-B518-ADDA21DD4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1" name="Oval 19">
              <a:extLst>
                <a:ext uri="{FF2B5EF4-FFF2-40B4-BE49-F238E27FC236}">
                  <a16:creationId xmlns:a16="http://schemas.microsoft.com/office/drawing/2014/main" id="{F5FDECEA-BB4F-3241-896D-9A82D07AF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2" name="Oval 20">
              <a:extLst>
                <a:ext uri="{FF2B5EF4-FFF2-40B4-BE49-F238E27FC236}">
                  <a16:creationId xmlns:a16="http://schemas.microsoft.com/office/drawing/2014/main" id="{3BAC9A3B-8B21-9645-8122-42FF2B983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3" name="Oval 21">
              <a:extLst>
                <a:ext uri="{FF2B5EF4-FFF2-40B4-BE49-F238E27FC236}">
                  <a16:creationId xmlns:a16="http://schemas.microsoft.com/office/drawing/2014/main" id="{B3F954FB-AB24-F243-9411-C5A9F1163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4" name="Oval 22">
              <a:extLst>
                <a:ext uri="{FF2B5EF4-FFF2-40B4-BE49-F238E27FC236}">
                  <a16:creationId xmlns:a16="http://schemas.microsoft.com/office/drawing/2014/main" id="{73CF576E-6AF7-F94D-B0B8-E8248858A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5" name="Oval 23">
              <a:extLst>
                <a:ext uri="{FF2B5EF4-FFF2-40B4-BE49-F238E27FC236}">
                  <a16:creationId xmlns:a16="http://schemas.microsoft.com/office/drawing/2014/main" id="{6D8BC065-D3E7-7746-82A7-01DDC84BA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417" name="Text Box 25">
            <a:extLst>
              <a:ext uri="{FF2B5EF4-FFF2-40B4-BE49-F238E27FC236}">
                <a16:creationId xmlns:a16="http://schemas.microsoft.com/office/drawing/2014/main" id="{B4D78142-357D-9B46-9EB8-7953B09C5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1" y="3519488"/>
            <a:ext cx="276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rebuchet MS" panose="020B0703020202090204" pitchFamily="34" charset="0"/>
              </a:rPr>
              <a:t>s</a:t>
            </a:r>
          </a:p>
        </p:txBody>
      </p:sp>
      <p:sp>
        <p:nvSpPr>
          <p:cNvPr id="59418" name="Text Box 26">
            <a:extLst>
              <a:ext uri="{FF2B5EF4-FFF2-40B4-BE49-F238E27FC236}">
                <a16:creationId xmlns:a16="http://schemas.microsoft.com/office/drawing/2014/main" id="{28C24750-AFBF-5A42-80DF-7ED49B6FD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575" y="39766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rebuchet MS" panose="020B0703020202090204" pitchFamily="34" charset="0"/>
              </a:rPr>
              <a:t>a</a:t>
            </a:r>
          </a:p>
        </p:txBody>
      </p:sp>
      <p:sp>
        <p:nvSpPr>
          <p:cNvPr id="59419" name="Text Box 27">
            <a:extLst>
              <a:ext uri="{FF2B5EF4-FFF2-40B4-BE49-F238E27FC236}">
                <a16:creationId xmlns:a16="http://schemas.microsoft.com/office/drawing/2014/main" id="{6501B544-421E-5C4E-A7D7-4A82C6730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4953001"/>
            <a:ext cx="360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rebuchet MS" panose="020B0703020202090204" pitchFamily="34" charset="0"/>
              </a:rPr>
              <a:t>s’</a:t>
            </a:r>
          </a:p>
        </p:txBody>
      </p:sp>
      <p:sp>
        <p:nvSpPr>
          <p:cNvPr id="59420" name="Text Box 28">
            <a:extLst>
              <a:ext uri="{FF2B5EF4-FFF2-40B4-BE49-F238E27FC236}">
                <a16:creationId xmlns:a16="http://schemas.microsoft.com/office/drawing/2014/main" id="{1564A6FA-7442-824B-9966-5A802AD7D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238" y="4419601"/>
            <a:ext cx="273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rebuchet MS" panose="020B0703020202090204" pitchFamily="34" charset="0"/>
              </a:rPr>
              <a:t>r</a:t>
            </a:r>
          </a:p>
        </p:txBody>
      </p:sp>
      <p:pic>
        <p:nvPicPr>
          <p:cNvPr id="59422" name="Picture 30">
            <a:extLst>
              <a:ext uri="{FF2B5EF4-FFF2-40B4-BE49-F238E27FC236}">
                <a16:creationId xmlns:a16="http://schemas.microsoft.com/office/drawing/2014/main" id="{C778F488-1EAB-6C49-B049-1442EC0D3B5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91" y="5726244"/>
            <a:ext cx="75692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3" y="2180497"/>
            <a:ext cx="10365104" cy="14638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Receive feedback in the form of </a:t>
            </a:r>
            <a:r>
              <a:rPr lang="en-US" sz="2000" dirty="0">
                <a:solidFill>
                  <a:srgbClr val="CC0000"/>
                </a:solidFill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Agent’s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Must (learn to) act so as to </a:t>
            </a:r>
            <a:r>
              <a:rPr lang="en-US" sz="2000" dirty="0">
                <a:solidFill>
                  <a:srgbClr val="CC0000"/>
                </a:solidFill>
              </a:rPr>
              <a:t>maximize expected rewards</a:t>
            </a:r>
          </a:p>
        </p:txBody>
      </p:sp>
      <p:pic>
        <p:nvPicPr>
          <p:cNvPr id="4100" name="Picture 2" descr="\\.host\Shared Folders\Shared with PC\images\agent-environ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4708" y="3959087"/>
            <a:ext cx="6507162" cy="262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388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0CC1-B906-2948-B3E0-E51612E8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in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A56-BB22-134B-BB51-B081E1EA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97022" cy="4110966"/>
          </a:xfrm>
        </p:spPr>
        <p:txBody>
          <a:bodyPr>
            <a:normAutofit/>
          </a:bodyPr>
          <a:lstStyle/>
          <a:p>
            <a:r>
              <a:rPr lang="en-US" sz="2200" b="1" dirty="0"/>
              <a:t>Assisted Driving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Dynamic Navigation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Optimized Maintenance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Expanded Ridesharing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Fleet Management</a:t>
            </a:r>
          </a:p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CE55A-76BF-E54B-9DBC-18E678C8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0" y="2180496"/>
            <a:ext cx="6685122" cy="41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19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(RL)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RL algorithms attempt to find a policy for maximizing cumulative reward for the agent over the course of the problem.</a:t>
            </a:r>
          </a:p>
          <a:p>
            <a:endParaRPr lang="en-US" dirty="0"/>
          </a:p>
          <a:p>
            <a:r>
              <a:rPr lang="en-US" dirty="0"/>
              <a:t>Typically represented by a </a:t>
            </a:r>
            <a:r>
              <a:rPr lang="en-US" b="1" dirty="0"/>
              <a:t>Markov Decision Process</a:t>
            </a:r>
          </a:p>
          <a:p>
            <a:endParaRPr lang="en-US" b="1" dirty="0"/>
          </a:p>
          <a:p>
            <a:r>
              <a:rPr lang="en-US" dirty="0"/>
              <a:t>RL differs from supervised learning in that correct input/output pairs are never presented, nor sub-optimal actions explicitly corrected.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7164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Markov about MDPs?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943600" cy="4525963"/>
          </a:xfrm>
        </p:spPr>
        <p:txBody>
          <a:bodyPr/>
          <a:lstStyle/>
          <a:p>
            <a:r>
              <a:rPr lang="en-US" sz="2400"/>
              <a:t>Andrey Markov (1856-1922)</a:t>
            </a:r>
          </a:p>
          <a:p>
            <a:pPr lvl="2"/>
            <a:endParaRPr lang="en-US" sz="1600"/>
          </a:p>
          <a:p>
            <a:r>
              <a:rPr lang="en-US" sz="2400"/>
              <a:t>“Markov” generally means that given the present state, the future and the past are independent</a:t>
            </a:r>
          </a:p>
          <a:p>
            <a:pPr lvl="2"/>
            <a:endParaRPr lang="en-US" sz="1600"/>
          </a:p>
          <a:p>
            <a:r>
              <a:rPr lang="en-US" sz="2400"/>
              <a:t>For Markov decision processes, “Markov” means:</a:t>
            </a:r>
          </a:p>
          <a:p>
            <a:pPr>
              <a:buFont typeface="Wingdings" pitchFamily="2" charset="2"/>
              <a:buNone/>
            </a:pPr>
            <a:endParaRPr lang="en-US" sz="2400"/>
          </a:p>
        </p:txBody>
      </p:sp>
      <p:pic>
        <p:nvPicPr>
          <p:cNvPr id="8196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01" y="1752601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25814" y="55626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63814" y="49530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3813" y="60198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428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MDPs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530" y="1447800"/>
            <a:ext cx="8229600" cy="4525963"/>
          </a:xfrm>
        </p:spPr>
        <p:txBody>
          <a:bodyPr/>
          <a:lstStyle/>
          <a:p>
            <a:r>
              <a:rPr lang="en-US" sz="2400" dirty="0"/>
              <a:t>In deterministic single-agent search problems, want an optimal </a:t>
            </a:r>
            <a:r>
              <a:rPr lang="en-US" sz="2400" dirty="0">
                <a:solidFill>
                  <a:srgbClr val="CC0000"/>
                </a:solidFill>
              </a:rPr>
              <a:t>plan</a:t>
            </a:r>
            <a:r>
              <a:rPr lang="en-US" sz="2400" dirty="0"/>
              <a:t>, or sequence of actions, from start to a goal</a:t>
            </a:r>
          </a:p>
          <a:p>
            <a:r>
              <a:rPr lang="en-US" sz="2400" dirty="0"/>
              <a:t>In an MDP, we want an optimal </a:t>
            </a:r>
            <a:r>
              <a:rPr lang="en-US" sz="2400" dirty="0">
                <a:solidFill>
                  <a:srgbClr val="CC0000"/>
                </a:solidFill>
              </a:rPr>
              <a:t>policy </a:t>
            </a:r>
            <a:r>
              <a:rPr lang="en-US" sz="2400" dirty="0">
                <a:solidFill>
                  <a:srgbClr val="CC0000"/>
                </a:solidFill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sym typeface="Symbol" pitchFamily="18" charset="2"/>
              </a:rPr>
              <a:t>An optimal policy maximizes expected utility if followed</a:t>
            </a:r>
          </a:p>
          <a:p>
            <a:pPr lvl="1"/>
            <a:r>
              <a:rPr lang="en-US" sz="2000" dirty="0">
                <a:sym typeface="Symbol" pitchFamily="18" charset="2"/>
              </a:rPr>
              <a:t>Defines a reflex agent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7608" y="3710782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083212" y="5239544"/>
            <a:ext cx="6331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Optimal policy when R(s, a, s’) = -0.03 for all non-terminals s</a:t>
            </a:r>
          </a:p>
        </p:txBody>
      </p:sp>
    </p:spTree>
    <p:extLst>
      <p:ext uri="{BB962C8B-B14F-4D97-AF65-F5344CB8AC3E}">
        <p14:creationId xmlns:p14="http://schemas.microsoft.com/office/powerpoint/2010/main" val="4230715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Defining MDPs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sz="2800"/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States S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Start state s</a:t>
            </a:r>
            <a:r>
              <a:rPr lang="en-US" sz="2400" baseline="-25000"/>
              <a:t>0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Actions A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Transitions P(s’|s,a) (or T(s,a,s’))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Rewards R(s,a,s’) (and discount </a:t>
            </a:r>
            <a:r>
              <a:rPr lang="en-US" sz="2400">
                <a:sym typeface="Symbol" pitchFamily="18" charset="2"/>
              </a:rPr>
              <a:t></a:t>
            </a:r>
            <a:r>
              <a:rPr lang="en-US" sz="2400"/>
              <a:t>)</a:t>
            </a:r>
          </a:p>
          <a:p>
            <a:pPr lvl="1">
              <a:lnSpc>
                <a:spcPct val="80000"/>
              </a:lnSpc>
            </a:pPr>
            <a:endParaRPr lang="en-US" sz="2400" baseline="-25000"/>
          </a:p>
          <a:p>
            <a:pPr lvl="1">
              <a:lnSpc>
                <a:spcPct val="80000"/>
              </a:lnSpc>
            </a:pPr>
            <a:endParaRPr lang="en-US" sz="2400" baseline="-25000"/>
          </a:p>
          <a:p>
            <a:pPr>
              <a:lnSpc>
                <a:spcPct val="80000"/>
              </a:lnSpc>
            </a:pPr>
            <a:r>
              <a:rPr lang="en-US" sz="2800"/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Utility (or return) = sum of discounted rewards</a:t>
            </a: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7772399" y="1781176"/>
            <a:ext cx="3279913" cy="3678303"/>
            <a:chOff x="2400" y="1401"/>
            <a:chExt cx="1392" cy="1278"/>
          </a:xfrm>
        </p:grpSpPr>
        <p:sp>
          <p:nvSpPr>
            <p:cNvPr id="1843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1843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1845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4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44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844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42" name="Text Box 17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1844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</a:t>
              </a:r>
            </a:p>
          </p:txBody>
        </p:sp>
        <p:sp>
          <p:nvSpPr>
            <p:cNvPr id="18444" name="Text Box 19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3333FF"/>
                  </a:solidFill>
                </a:rPr>
                <a:t>s, a</a:t>
              </a:r>
            </a:p>
          </p:txBody>
        </p:sp>
        <p:sp>
          <p:nvSpPr>
            <p:cNvPr id="18445" name="Text Box 20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s,a,s’</a:t>
              </a:r>
            </a:p>
          </p:txBody>
        </p:sp>
        <p:sp>
          <p:nvSpPr>
            <p:cNvPr id="1844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18447" name="Text Box 22"/>
            <p:cNvSpPr txBox="1">
              <a:spLocks noChangeArrowheads="1"/>
            </p:cNvSpPr>
            <p:nvPr/>
          </p:nvSpPr>
          <p:spPr bwMode="auto">
            <a:xfrm>
              <a:off x="3173" y="2448"/>
              <a:ext cx="23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s’</a:t>
              </a:r>
            </a:p>
          </p:txBody>
        </p:sp>
      </p:grpSp>
      <p:sp>
        <p:nvSpPr>
          <p:cNvPr id="18437" name="Slide Number Placeholder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B6C312-730F-459E-8FC5-AD3AC0469B85}" type="slidenum">
              <a:rPr lang="en-US" smtClean="0">
                <a:latin typeface="Arial" charset="0"/>
              </a:rPr>
              <a:pPr/>
              <a:t>43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0734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Utilities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548" y="1600200"/>
            <a:ext cx="5575852" cy="4953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Fundamental operation: compute the values (optimal expect max utilities) of states s</a:t>
            </a:r>
          </a:p>
          <a:p>
            <a:pPr>
              <a:lnSpc>
                <a:spcPct val="80000"/>
              </a:lnSpc>
            </a:pPr>
            <a:endParaRPr lang="en-US" sz="500" dirty="0"/>
          </a:p>
          <a:p>
            <a:pPr>
              <a:lnSpc>
                <a:spcPct val="80000"/>
              </a:lnSpc>
            </a:pPr>
            <a:r>
              <a:rPr lang="en-US" dirty="0"/>
              <a:t>Why?  Optimal values define optimal policies!</a:t>
            </a:r>
          </a:p>
          <a:p>
            <a:pPr>
              <a:lnSpc>
                <a:spcPct val="80000"/>
              </a:lnSpc>
            </a:pPr>
            <a:endParaRPr lang="en-US" sz="500" dirty="0"/>
          </a:p>
          <a:p>
            <a:pPr>
              <a:lnSpc>
                <a:spcPct val="80000"/>
              </a:lnSpc>
            </a:pPr>
            <a:r>
              <a:rPr lang="en-US" dirty="0"/>
              <a:t>Define the value of a state s: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olidFill>
                  <a:srgbClr val="CC0000"/>
                </a:solidFill>
              </a:rPr>
              <a:t>V</a:t>
            </a:r>
            <a:r>
              <a:rPr lang="en-US" baseline="30000" dirty="0">
                <a:solidFill>
                  <a:srgbClr val="CC0000"/>
                </a:solidFill>
                <a:sym typeface="Symbol" pitchFamily="18" charset="2"/>
              </a:rPr>
              <a:t>*</a:t>
            </a:r>
            <a:r>
              <a:rPr lang="en-US" dirty="0">
                <a:solidFill>
                  <a:srgbClr val="CC0000"/>
                </a:solidFill>
              </a:rPr>
              <a:t>(s) = expected utility starting in s and acting optimally</a:t>
            </a:r>
            <a:endParaRPr lang="en-US" dirty="0"/>
          </a:p>
          <a:p>
            <a:pPr>
              <a:lnSpc>
                <a:spcPct val="80000"/>
              </a:lnSpc>
            </a:pPr>
            <a:endParaRPr lang="en-US" sz="500" dirty="0"/>
          </a:p>
          <a:p>
            <a:pPr>
              <a:lnSpc>
                <a:spcPct val="80000"/>
              </a:lnSpc>
            </a:pPr>
            <a:r>
              <a:rPr lang="en-US" dirty="0"/>
              <a:t>Define the value of a q-state (</a:t>
            </a:r>
            <a:r>
              <a:rPr lang="en-US" dirty="0" err="1"/>
              <a:t>s,a</a:t>
            </a:r>
            <a:r>
              <a:rPr lang="en-US" dirty="0"/>
              <a:t>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olidFill>
                  <a:srgbClr val="CC0000"/>
                </a:solidFill>
              </a:rPr>
              <a:t>Q</a:t>
            </a:r>
            <a:r>
              <a:rPr lang="en-US" baseline="30000" dirty="0">
                <a:solidFill>
                  <a:srgbClr val="CC0000"/>
                </a:solidFill>
                <a:sym typeface="Symbol" pitchFamily="18" charset="2"/>
              </a:rPr>
              <a:t>*</a:t>
            </a:r>
            <a:r>
              <a:rPr lang="en-US" dirty="0">
                <a:solidFill>
                  <a:srgbClr val="CC0000"/>
                </a:solidFill>
              </a:rPr>
              <a:t>(</a:t>
            </a:r>
            <a:r>
              <a:rPr lang="en-US" dirty="0" err="1">
                <a:solidFill>
                  <a:srgbClr val="CC0000"/>
                </a:solidFill>
              </a:rPr>
              <a:t>s,a</a:t>
            </a:r>
            <a:r>
              <a:rPr lang="en-US" dirty="0">
                <a:solidFill>
                  <a:srgbClr val="CC0000"/>
                </a:solidFill>
              </a:rPr>
              <a:t>) = expected utility starting in s, taking action a and thereafter acting optimally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500" dirty="0">
              <a:solidFill>
                <a:srgbClr val="CC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dirty="0"/>
              <a:t>Define the optimal policy: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olidFill>
                  <a:srgbClr val="CC0000"/>
                </a:solidFill>
                <a:sym typeface="Symbol" pitchFamily="18" charset="2"/>
              </a:rPr>
              <a:t></a:t>
            </a:r>
            <a:r>
              <a:rPr lang="en-US" baseline="30000" dirty="0">
                <a:solidFill>
                  <a:srgbClr val="CC0000"/>
                </a:solidFill>
                <a:sym typeface="Symbol" pitchFamily="18" charset="2"/>
              </a:rPr>
              <a:t>*</a:t>
            </a:r>
            <a:r>
              <a:rPr lang="en-US" dirty="0">
                <a:solidFill>
                  <a:srgbClr val="CC0000"/>
                </a:solidFill>
              </a:rPr>
              <a:t>(s) = optimal action from state s</a:t>
            </a:r>
          </a:p>
        </p:txBody>
      </p:sp>
      <p:grpSp>
        <p:nvGrpSpPr>
          <p:cNvPr id="19460" name="Group 23"/>
          <p:cNvGrpSpPr>
            <a:grpSpLocks/>
          </p:cNvGrpSpPr>
          <p:nvPr/>
        </p:nvGrpSpPr>
        <p:grpSpPr bwMode="auto">
          <a:xfrm>
            <a:off x="6934200" y="1981201"/>
            <a:ext cx="2209800" cy="2028825"/>
            <a:chOff x="2400" y="1401"/>
            <a:chExt cx="1392" cy="1278"/>
          </a:xfrm>
        </p:grpSpPr>
        <p:sp>
          <p:nvSpPr>
            <p:cNvPr id="19465" name="AutoShape 24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19466" name="Group 25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19479" name="Line 26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0" name="Line 27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1" name="Line 28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2" name="Line 29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67" name="Oval 30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468" name="Group 31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475" name="Line 32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6" name="Line 33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7" name="Line 34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8" name="Line 35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69" name="Text Box 36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19470" name="Text Box 37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</a:t>
              </a:r>
            </a:p>
          </p:txBody>
        </p:sp>
        <p:sp>
          <p:nvSpPr>
            <p:cNvPr id="19471" name="Text Box 38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3333FF"/>
                  </a:solidFill>
                </a:rPr>
                <a:t>s, a</a:t>
              </a:r>
            </a:p>
          </p:txBody>
        </p:sp>
        <p:sp>
          <p:nvSpPr>
            <p:cNvPr id="19472" name="Text Box 39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s,a,s’</a:t>
              </a:r>
            </a:p>
          </p:txBody>
        </p:sp>
        <p:sp>
          <p:nvSpPr>
            <p:cNvPr id="19473" name="AutoShape 40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19474" name="Text Box 41"/>
            <p:cNvSpPr txBox="1">
              <a:spLocks noChangeArrowheads="1"/>
            </p:cNvSpPr>
            <p:nvPr/>
          </p:nvSpPr>
          <p:spPr bwMode="auto">
            <a:xfrm>
              <a:off x="3173" y="2448"/>
              <a:ext cx="23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s’</a:t>
              </a:r>
            </a:p>
          </p:txBody>
        </p:sp>
      </p:grpSp>
      <p:pic>
        <p:nvPicPr>
          <p:cNvPr id="19461" name="Picture 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1" y="4953000"/>
            <a:ext cx="2219325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4953001"/>
            <a:ext cx="21717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Slide Number Placeholder 2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53346F-1CB3-456B-9A83-B4544C7F8330}" type="slidenum">
              <a:rPr lang="en-US" smtClean="0">
                <a:latin typeface="Arial" charset="0"/>
              </a:rPr>
              <a:pPr/>
              <a:t>44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28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336" y="1931504"/>
            <a:ext cx="10382733" cy="42243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Idea: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Start with V</a:t>
            </a:r>
            <a:r>
              <a:rPr lang="en-US" sz="2000" baseline="-25000" dirty="0"/>
              <a:t>0</a:t>
            </a:r>
            <a:r>
              <a:rPr lang="en-US" sz="2000" baseline="30000" dirty="0"/>
              <a:t>*</a:t>
            </a:r>
            <a:r>
              <a:rPr lang="en-US" sz="2000" dirty="0"/>
              <a:t>(s) = 0, which we know is right (why?)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V</a:t>
            </a:r>
            <a:r>
              <a:rPr lang="en-US" sz="2000" baseline="-25000" dirty="0"/>
              <a:t>i</a:t>
            </a:r>
            <a:r>
              <a:rPr lang="en-US" sz="2000" baseline="30000" dirty="0"/>
              <a:t>*</a:t>
            </a:r>
            <a:r>
              <a:rPr lang="en-US" sz="2000" dirty="0"/>
              <a:t>, calculate the values for all states for depth i+1: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marL="324000" lvl="1" indent="0">
              <a:lnSpc>
                <a:spcPct val="80000"/>
              </a:lnSpc>
              <a:buNone/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This is called a </a:t>
            </a:r>
            <a:r>
              <a:rPr lang="en-US" sz="2000" dirty="0">
                <a:solidFill>
                  <a:srgbClr val="CC0000"/>
                </a:solidFill>
              </a:rPr>
              <a:t>value update </a:t>
            </a:r>
            <a:r>
              <a:rPr lang="en-US" sz="2000" dirty="0"/>
              <a:t>or</a:t>
            </a:r>
            <a:r>
              <a:rPr lang="en-US" sz="2000" dirty="0">
                <a:solidFill>
                  <a:srgbClr val="CC0000"/>
                </a:solidFill>
              </a:rPr>
              <a:t> Bellman update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Policy may converge long before values do</a:t>
            </a:r>
          </a:p>
        </p:txBody>
      </p:sp>
      <p:pic>
        <p:nvPicPr>
          <p:cNvPr id="17571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9425" y="3145483"/>
            <a:ext cx="7145338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53D75B-697C-4F59-B1F3-8DA40C3605E9}" type="slidenum">
              <a:rPr lang="en-US" smtClean="0">
                <a:latin typeface="Arial" charset="0"/>
              </a:rPr>
              <a:pPr/>
              <a:t>45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015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8A230E2-031D-8542-9AB8-388389C5BC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Outline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7AFA4431-F623-A340-A924-B9A029BCB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lvl="2"/>
            <a:endParaRPr lang="en-US" altLang="en-US" sz="2000" dirty="0">
              <a:solidFill>
                <a:schemeClr val="bg2"/>
              </a:solidFill>
            </a:endParaRPr>
          </a:p>
          <a:p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</a:rPr>
              <a:t>Markov Decision Processes</a:t>
            </a:r>
          </a:p>
          <a:p>
            <a:pPr marL="306000" lvl="2" indent="-306000"/>
            <a:endParaRPr lang="en-US" altLang="en-US" sz="2000" b="1" dirty="0">
              <a:solidFill>
                <a:schemeClr val="tx1"/>
              </a:solidFill>
            </a:endParaRPr>
          </a:p>
          <a:p>
            <a:r>
              <a:rPr lang="en-US" altLang="en-US" sz="2000" b="1" dirty="0">
                <a:solidFill>
                  <a:schemeClr val="tx1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19846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3" y="2180496"/>
            <a:ext cx="10418112" cy="4472095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Reinforcement learning:</a:t>
            </a:r>
          </a:p>
          <a:p>
            <a:pPr lvl="1"/>
            <a:r>
              <a:rPr lang="en-US" sz="2400" dirty="0"/>
              <a:t>Still assume an MDP:</a:t>
            </a:r>
          </a:p>
          <a:p>
            <a:pPr lvl="2"/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</a:rPr>
              <a:t>S</a:t>
            </a:r>
          </a:p>
          <a:p>
            <a:pPr lvl="2"/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set of actions (per state) A</a:t>
            </a:r>
          </a:p>
          <a:p>
            <a:pPr lvl="2"/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model T(</a:t>
            </a:r>
            <a:r>
              <a:rPr lang="en-US" sz="2000" dirty="0" err="1">
                <a:solidFill>
                  <a:srgbClr val="CC0000"/>
                </a:solidFill>
              </a:rPr>
              <a:t>s,a,s</a:t>
            </a:r>
            <a:r>
              <a:rPr lang="en-US" sz="2000" dirty="0">
                <a:solidFill>
                  <a:srgbClr val="CC0000"/>
                </a:solidFill>
              </a:rPr>
              <a:t>’)</a:t>
            </a:r>
            <a:endParaRPr lang="en-US" sz="2000" dirty="0"/>
          </a:p>
          <a:p>
            <a:pPr lvl="2"/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reward function R(</a:t>
            </a:r>
            <a:r>
              <a:rPr lang="en-US" sz="2000" dirty="0" err="1">
                <a:solidFill>
                  <a:srgbClr val="CC0000"/>
                </a:solidFill>
              </a:rPr>
              <a:t>s,a,s</a:t>
            </a:r>
            <a:r>
              <a:rPr lang="en-US" sz="2000" dirty="0">
                <a:solidFill>
                  <a:srgbClr val="CC0000"/>
                </a:solidFill>
              </a:rPr>
              <a:t>’)</a:t>
            </a:r>
          </a:p>
          <a:p>
            <a:pPr lvl="2"/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discount factor </a:t>
            </a:r>
            <a:r>
              <a:rPr lang="en-US" sz="2000" dirty="0" err="1">
                <a:solidFill>
                  <a:srgbClr val="CC0000"/>
                </a:solidFill>
                <a:latin typeface="Times New Roman"/>
                <a:cs typeface="Times New Roman"/>
              </a:rPr>
              <a:t>γ</a:t>
            </a:r>
            <a:r>
              <a:rPr lang="en-US" sz="20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(could be 1)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400" dirty="0"/>
              <a:t>Still looking for a policy </a:t>
            </a:r>
            <a:r>
              <a:rPr lang="en-US" sz="24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New twist: </a:t>
            </a:r>
            <a:r>
              <a:rPr lang="en-US" sz="2400" dirty="0">
                <a:solidFill>
                  <a:srgbClr val="CC0000"/>
                </a:solidFill>
                <a:sym typeface="Symbol" pitchFamily="18" charset="2"/>
              </a:rPr>
              <a:t>don’t know T or R</a:t>
            </a:r>
          </a:p>
          <a:p>
            <a:pPr lvl="2"/>
            <a:r>
              <a:rPr lang="en-US" sz="2000" dirty="0">
                <a:sym typeface="Symbol" pitchFamily="18" charset="2"/>
              </a:rPr>
              <a:t>i.e. don’t know which states are good or what the actions do</a:t>
            </a:r>
          </a:p>
          <a:p>
            <a:pPr lvl="2"/>
            <a:r>
              <a:rPr lang="en-US" sz="2000" dirty="0">
                <a:sym typeface="Symbol" pitchFamily="18" charset="2"/>
              </a:rPr>
              <a:t>Must actually </a:t>
            </a:r>
            <a:r>
              <a:rPr lang="en-US" sz="2000" dirty="0">
                <a:highlight>
                  <a:srgbClr val="FFFF00"/>
                </a:highlight>
                <a:sym typeface="Symbol" pitchFamily="18" charset="2"/>
              </a:rPr>
              <a:t>try</a:t>
            </a:r>
            <a:r>
              <a:rPr lang="en-US" sz="2000" dirty="0">
                <a:sym typeface="Symbol" pitchFamily="18" charset="2"/>
              </a:rPr>
              <a:t> actions and states out to learn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0CC87F-0A2D-4D75-9572-3CAEC3EDBD0E}" type="slidenum">
              <a:rPr lang="en-US" smtClean="0">
                <a:latin typeface="Arial" charset="0"/>
              </a:rPr>
              <a:pPr/>
              <a:t>47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098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 Story So Far: MDPs and RL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04800" y="2650434"/>
            <a:ext cx="7010400" cy="397896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If we know the MDP</a:t>
            </a:r>
          </a:p>
          <a:p>
            <a:pPr lvl="1"/>
            <a:r>
              <a:rPr lang="en-US" sz="2000" dirty="0"/>
              <a:t>Compute V*, Q*, </a:t>
            </a:r>
            <a:r>
              <a:rPr lang="en-US" sz="2000" dirty="0">
                <a:sym typeface="Symbol" pitchFamily="18" charset="2"/>
              </a:rPr>
              <a:t>* exactly</a:t>
            </a:r>
          </a:p>
          <a:p>
            <a:pPr lvl="1"/>
            <a:r>
              <a:rPr lang="en-US" sz="2000" dirty="0">
                <a:sym typeface="Symbol" pitchFamily="18" charset="2"/>
              </a:rPr>
              <a:t>Evaluate a fixed policy </a:t>
            </a:r>
          </a:p>
          <a:p>
            <a:endParaRPr lang="en-US" sz="2400" dirty="0"/>
          </a:p>
          <a:p>
            <a:r>
              <a:rPr lang="en-US" sz="2400" dirty="0"/>
              <a:t>If we don’t know the MDP</a:t>
            </a:r>
          </a:p>
          <a:p>
            <a:pPr lvl="1"/>
            <a:r>
              <a:rPr lang="en-US" sz="2000" dirty="0"/>
              <a:t>We can estimate the MDP then solve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We can estimate V for a fixed policy </a:t>
            </a:r>
            <a:r>
              <a:rPr lang="en-US" sz="2000" dirty="0">
                <a:sym typeface="Symbol" pitchFamily="18" charset="2"/>
              </a:rPr>
              <a:t></a:t>
            </a:r>
            <a:endParaRPr lang="en-US" sz="2000" dirty="0"/>
          </a:p>
          <a:p>
            <a:pPr lvl="1"/>
            <a:r>
              <a:rPr lang="en-US" sz="2000" dirty="0"/>
              <a:t>We can estimate Q*(</a:t>
            </a:r>
            <a:r>
              <a:rPr lang="en-US" sz="2000" dirty="0" err="1"/>
              <a:t>s,a</a:t>
            </a:r>
            <a:r>
              <a:rPr lang="en-US" sz="2000" dirty="0"/>
              <a:t>) for the optimal policy while executing an exploration policy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EE73DD-C45A-4EF0-AC07-A43B8089C599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296264" y="2689846"/>
            <a:ext cx="4091609" cy="3852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</a:rPr>
              <a:t>Model-based DPs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/>
              <a:t>Value and policy Iteration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/>
              <a:t>Policy evaluation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</a:rPr>
              <a:t>Model-based RL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</a:rPr>
              <a:t>Model-free RL: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/>
              <a:t>Value learning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/>
              <a:t>Q-learning</a:t>
            </a:r>
          </a:p>
        </p:txBody>
      </p:sp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581192" y="1914973"/>
            <a:ext cx="41941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/>
              <a:t>Things we know how to do:</a:t>
            </a: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7315200" y="1886850"/>
            <a:ext cx="18651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/>
              <a:t>Techniques:</a:t>
            </a:r>
          </a:p>
        </p:txBody>
      </p:sp>
    </p:spTree>
    <p:extLst>
      <p:ext uri="{BB962C8B-B14F-4D97-AF65-F5344CB8AC3E}">
        <p14:creationId xmlns:p14="http://schemas.microsoft.com/office/powerpoint/2010/main" val="1428302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Passive Learning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5947" y="1897857"/>
            <a:ext cx="8736496" cy="49831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Simplified task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don’t know the transitions T(</a:t>
            </a:r>
            <a:r>
              <a:rPr lang="en-US" sz="2000" dirty="0" err="1"/>
              <a:t>s,a,s</a:t>
            </a:r>
            <a:r>
              <a:rPr lang="en-US" sz="20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don’t know the rewards R(</a:t>
            </a:r>
            <a:r>
              <a:rPr lang="en-US" sz="2000" dirty="0" err="1"/>
              <a:t>s,a,s</a:t>
            </a:r>
            <a:r>
              <a:rPr lang="en-US" sz="20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are given a policy </a:t>
            </a:r>
            <a:r>
              <a:rPr lang="en-US" sz="20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CC0000"/>
                </a:solidFill>
              </a:rPr>
              <a:t>Goal: learn the state values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… what policy evaluation did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Learner “along for the ride”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We’ll get to the active case soon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NOT offline planning!  You actually take actions in the world and see what happens…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637" y="2320132"/>
            <a:ext cx="2163763" cy="166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53E0AF-B7CC-4C66-9CEE-7AE5478E16D2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0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FEC8-7A5D-9C44-B86E-B886E246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Assisted Driving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DC551-892F-6C4E-8496-69FC11F3D809}"/>
              </a:ext>
            </a:extLst>
          </p:cNvPr>
          <p:cNvSpPr txBox="1"/>
          <p:nvPr/>
        </p:nvSpPr>
        <p:spPr>
          <a:xfrm>
            <a:off x="300317" y="2405643"/>
            <a:ext cx="1159136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/>
              <a:t>Definition:</a:t>
            </a:r>
            <a:r>
              <a:rPr lang="en-US" b="1" dirty="0"/>
              <a:t> </a:t>
            </a:r>
          </a:p>
          <a:p>
            <a:pPr algn="just"/>
            <a:endParaRPr lang="en-US" b="1" dirty="0"/>
          </a:p>
          <a:p>
            <a:pPr algn="just"/>
            <a:r>
              <a:rPr lang="en-US" sz="2200" dirty="0"/>
              <a:t>Driver assistance, also known as advanced driver-assistance systems (ADAS), are technologies used to make motor vehicle travel safer by automating, improving or adapting some or all of the tasks involved in operating a vehicle  (</a:t>
            </a:r>
            <a:r>
              <a:rPr lang="en-US" sz="2200" dirty="0">
                <a:hlinkClick r:id="rId2"/>
              </a:rPr>
              <a:t>link</a:t>
            </a:r>
            <a:r>
              <a:rPr lang="en-US" sz="2200" dirty="0"/>
              <a:t> 1:04-2:10).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3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2400"/>
              <a:t>Idea: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Learn the model empirically through experience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Simple empirical model learning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Count outcomes for each s,a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Normalize to give estimate of </a:t>
            </a:r>
            <a:r>
              <a:rPr lang="en-US" sz="2200" b="1"/>
              <a:t>T(s,a,s’)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Discover </a:t>
            </a:r>
            <a:r>
              <a:rPr lang="en-US" sz="2200" b="1"/>
              <a:t>R(s,a,s’) </a:t>
            </a:r>
            <a:r>
              <a:rPr lang="en-US" sz="2200"/>
              <a:t>when we experience (s,a,s’)</a:t>
            </a:r>
          </a:p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r>
              <a:rPr lang="en-US" sz="2400"/>
              <a:t>Solving the MDP with the learned model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Iterative policy evaluation, for example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1F7F22-E44A-471F-A1B4-4BDC32255149}" type="slidenum">
              <a:rPr lang="en-US" smtClean="0">
                <a:latin typeface="Arial" charset="0"/>
              </a:rPr>
              <a:pPr/>
              <a:t>50</a:t>
            </a:fld>
            <a:endParaRPr lang="en-US">
              <a:latin typeface="Arial" charset="0"/>
            </a:endParaRPr>
          </a:p>
        </p:txBody>
      </p:sp>
      <p:pic>
        <p:nvPicPr>
          <p:cNvPr id="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0926" y="5983288"/>
            <a:ext cx="73564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8534401" y="3810001"/>
            <a:ext cx="1839913" cy="2028825"/>
            <a:chOff x="7010400" y="3810000"/>
            <a:chExt cx="1839913" cy="2028825"/>
          </a:xfrm>
        </p:grpSpPr>
        <p:sp>
          <p:nvSpPr>
            <p:cNvPr id="9223" name="AutoShape 7"/>
            <p:cNvSpPr>
              <a:spLocks noChangeArrowheads="1"/>
            </p:cNvSpPr>
            <p:nvPr/>
          </p:nvSpPr>
          <p:spPr bwMode="auto">
            <a:xfrm>
              <a:off x="8112125" y="39481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9224" name="Line 11"/>
            <p:cNvSpPr>
              <a:spLocks noChangeShapeType="1"/>
            </p:cNvSpPr>
            <p:nvPr/>
          </p:nvSpPr>
          <p:spPr bwMode="auto">
            <a:xfrm flipH="1">
              <a:off x="7867650" y="41529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5" name="Oval 13"/>
            <p:cNvSpPr>
              <a:spLocks noChangeArrowheads="1"/>
            </p:cNvSpPr>
            <p:nvPr/>
          </p:nvSpPr>
          <p:spPr bwMode="auto">
            <a:xfrm>
              <a:off x="7785100" y="4725988"/>
              <a:ext cx="204788" cy="204787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7048500" y="4930775"/>
              <a:ext cx="1677988" cy="612775"/>
              <a:chOff x="1536" y="2400"/>
              <a:chExt cx="1584" cy="624"/>
            </a:xfrm>
          </p:grpSpPr>
          <p:sp>
            <p:nvSpPr>
              <p:cNvPr id="9233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4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5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6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27" name="Text Box 19"/>
            <p:cNvSpPr txBox="1">
              <a:spLocks noChangeArrowheads="1"/>
            </p:cNvSpPr>
            <p:nvPr/>
          </p:nvSpPr>
          <p:spPr bwMode="auto">
            <a:xfrm>
              <a:off x="8039100" y="4252913"/>
              <a:ext cx="7620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sym typeface="Symbol" pitchFamily="18" charset="2"/>
                </a:rPr>
                <a:t>(s)</a:t>
              </a:r>
              <a:endParaRPr lang="en-US"/>
            </a:p>
          </p:txBody>
        </p:sp>
        <p:sp>
          <p:nvSpPr>
            <p:cNvPr id="9228" name="Text Box 20"/>
            <p:cNvSpPr txBox="1">
              <a:spLocks noChangeArrowheads="1"/>
            </p:cNvSpPr>
            <p:nvPr/>
          </p:nvSpPr>
          <p:spPr bwMode="auto">
            <a:xfrm>
              <a:off x="8343900" y="3810000"/>
              <a:ext cx="20478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</a:t>
              </a:r>
            </a:p>
          </p:txBody>
        </p:sp>
        <p:sp>
          <p:nvSpPr>
            <p:cNvPr id="9229" name="Text Box 21"/>
            <p:cNvSpPr txBox="1">
              <a:spLocks noChangeArrowheads="1"/>
            </p:cNvSpPr>
            <p:nvPr/>
          </p:nvSpPr>
          <p:spPr bwMode="auto">
            <a:xfrm>
              <a:off x="7962900" y="4633913"/>
              <a:ext cx="88741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</a:rPr>
                <a:t>s, </a:t>
              </a:r>
              <a:r>
                <a:rPr lang="en-US">
                  <a:solidFill>
                    <a:schemeClr val="accent2"/>
                  </a:solidFill>
                  <a:sym typeface="Symbol" pitchFamily="18" charset="2"/>
                </a:rPr>
                <a:t>(s)</a:t>
              </a:r>
            </a:p>
          </p:txBody>
        </p:sp>
        <p:sp>
          <p:nvSpPr>
            <p:cNvPr id="9230" name="Text Box 22"/>
            <p:cNvSpPr txBox="1">
              <a:spLocks noChangeArrowheads="1"/>
            </p:cNvSpPr>
            <p:nvPr/>
          </p:nvSpPr>
          <p:spPr bwMode="auto">
            <a:xfrm>
              <a:off x="7010400" y="5087938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s,</a:t>
              </a:r>
              <a:r>
                <a:rPr lang="en-US">
                  <a:sym typeface="Symbol" pitchFamily="18" charset="2"/>
                </a:rPr>
                <a:t> (s)</a:t>
              </a:r>
              <a:r>
                <a:rPr lang="en-US"/>
                <a:t>,s’</a:t>
              </a:r>
            </a:p>
          </p:txBody>
        </p:sp>
        <p:sp>
          <p:nvSpPr>
            <p:cNvPr id="9231" name="AutoShape 23"/>
            <p:cNvSpPr>
              <a:spLocks noChangeArrowheads="1"/>
            </p:cNvSpPr>
            <p:nvPr/>
          </p:nvSpPr>
          <p:spPr bwMode="auto">
            <a:xfrm>
              <a:off x="8031163" y="55530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9232" name="Text Box 24"/>
            <p:cNvSpPr txBox="1">
              <a:spLocks noChangeArrowheads="1"/>
            </p:cNvSpPr>
            <p:nvPr/>
          </p:nvSpPr>
          <p:spPr bwMode="auto">
            <a:xfrm>
              <a:off x="8275638" y="547211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09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560638"/>
            <a:ext cx="62484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Who needs T and R?  Approximate the expectation with samples (drawn from T!)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122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8F16C7-B5BC-4A07-8889-653AB4E9FD7A}" type="slidenum">
              <a:rPr lang="en-US" smtClean="0">
                <a:latin typeface="Arial" charset="0"/>
              </a:rPr>
              <a:pPr/>
              <a:t>51</a:t>
            </a:fld>
            <a:endParaRPr lang="en-US">
              <a:latin typeface="Arial" charset="0"/>
            </a:endParaRPr>
          </a:p>
        </p:txBody>
      </p:sp>
      <p:pic>
        <p:nvPicPr>
          <p:cNvPr id="51" name="Picture 5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36814" y="5684839"/>
            <a:ext cx="3394075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8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00314" y="3586163"/>
            <a:ext cx="51196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87613" y="4140201"/>
            <a:ext cx="51181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17775" y="4881564"/>
            <a:ext cx="5087938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46375" y="4668839"/>
            <a:ext cx="3302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6" name="Picture 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7162" y="2009775"/>
            <a:ext cx="73564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7" name="Line 17"/>
          <p:cNvSpPr>
            <a:spLocks noChangeShapeType="1"/>
          </p:cNvSpPr>
          <p:nvPr/>
        </p:nvSpPr>
        <p:spPr bwMode="auto">
          <a:xfrm flipH="1">
            <a:off x="7696201" y="3362326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1662C1-F326-4E4F-A1C0-0394CA70D483}"/>
              </a:ext>
            </a:extLst>
          </p:cNvPr>
          <p:cNvGrpSpPr/>
          <p:nvPr/>
        </p:nvGrpSpPr>
        <p:grpSpPr>
          <a:xfrm>
            <a:off x="8606468" y="2832099"/>
            <a:ext cx="2478086" cy="2057400"/>
            <a:chOff x="7885114" y="2408238"/>
            <a:chExt cx="2478086" cy="2057400"/>
          </a:xfrm>
        </p:grpSpPr>
        <p:sp>
          <p:nvSpPr>
            <p:cNvPr id="12293" name="AutoShape 7"/>
            <p:cNvSpPr>
              <a:spLocks noChangeArrowheads="1"/>
            </p:cNvSpPr>
            <p:nvPr/>
          </p:nvSpPr>
          <p:spPr bwMode="auto">
            <a:xfrm>
              <a:off x="8988426" y="2546350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2294" name="Line 11"/>
            <p:cNvSpPr>
              <a:spLocks noChangeShapeType="1"/>
            </p:cNvSpPr>
            <p:nvPr/>
          </p:nvSpPr>
          <p:spPr bwMode="auto">
            <a:xfrm flipH="1">
              <a:off x="8743950" y="2751139"/>
              <a:ext cx="368300" cy="5730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5" name="Oval 13"/>
            <p:cNvSpPr>
              <a:spLocks noChangeArrowheads="1"/>
            </p:cNvSpPr>
            <p:nvPr/>
          </p:nvSpPr>
          <p:spPr bwMode="auto">
            <a:xfrm>
              <a:off x="8661400" y="3324225"/>
              <a:ext cx="204788" cy="204788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Line 17"/>
            <p:cNvSpPr>
              <a:spLocks noChangeShapeType="1"/>
            </p:cNvSpPr>
            <p:nvPr/>
          </p:nvSpPr>
          <p:spPr bwMode="auto">
            <a:xfrm flipH="1">
              <a:off x="8439151" y="3529014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Text Box 19"/>
            <p:cNvSpPr txBox="1">
              <a:spLocks noChangeArrowheads="1"/>
            </p:cNvSpPr>
            <p:nvPr/>
          </p:nvSpPr>
          <p:spPr bwMode="auto">
            <a:xfrm>
              <a:off x="8915400" y="2851151"/>
              <a:ext cx="762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sym typeface="Symbol" pitchFamily="18" charset="2"/>
                </a:rPr>
                <a:t>(s)</a:t>
              </a:r>
              <a:endParaRPr lang="en-US"/>
            </a:p>
          </p:txBody>
        </p:sp>
        <p:sp>
          <p:nvSpPr>
            <p:cNvPr id="12298" name="Text Box 20"/>
            <p:cNvSpPr txBox="1">
              <a:spLocks noChangeArrowheads="1"/>
            </p:cNvSpPr>
            <p:nvPr/>
          </p:nvSpPr>
          <p:spPr bwMode="auto">
            <a:xfrm>
              <a:off x="9220200" y="2408238"/>
              <a:ext cx="204788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</a:t>
              </a:r>
            </a:p>
          </p:txBody>
        </p:sp>
        <p:sp>
          <p:nvSpPr>
            <p:cNvPr id="12299" name="Text Box 21"/>
            <p:cNvSpPr txBox="1">
              <a:spLocks noChangeArrowheads="1"/>
            </p:cNvSpPr>
            <p:nvPr/>
          </p:nvSpPr>
          <p:spPr bwMode="auto">
            <a:xfrm>
              <a:off x="8839201" y="3232151"/>
              <a:ext cx="88741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</a:rPr>
                <a:t>s, </a:t>
              </a:r>
              <a:r>
                <a:rPr lang="en-US">
                  <a:solidFill>
                    <a:schemeClr val="accent2"/>
                  </a:solidFill>
                  <a:sym typeface="Symbol" pitchFamily="18" charset="2"/>
                </a:rPr>
                <a:t>(s)</a:t>
              </a:r>
            </a:p>
          </p:txBody>
        </p:sp>
        <p:grpSp>
          <p:nvGrpSpPr>
            <p:cNvPr id="2" name="Group 28"/>
            <p:cNvGrpSpPr>
              <a:grpSpLocks/>
            </p:cNvGrpSpPr>
            <p:nvPr/>
          </p:nvGrpSpPr>
          <p:grpSpPr bwMode="auto">
            <a:xfrm>
              <a:off x="8747126" y="3529014"/>
              <a:ext cx="854075" cy="911225"/>
              <a:chOff x="7223125" y="3529013"/>
              <a:chExt cx="854075" cy="911225"/>
            </a:xfrm>
          </p:grpSpPr>
          <p:sp>
            <p:nvSpPr>
              <p:cNvPr id="12325" name="Line 18"/>
              <p:cNvSpPr>
                <a:spLocks noChangeShapeType="1"/>
              </p:cNvSpPr>
              <p:nvPr/>
            </p:nvSpPr>
            <p:spPr bwMode="auto">
              <a:xfrm>
                <a:off x="7223125" y="3529013"/>
                <a:ext cx="296863" cy="61277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6" name="AutoShape 23"/>
              <p:cNvSpPr>
                <a:spLocks noChangeArrowheads="1"/>
              </p:cNvSpPr>
              <p:nvPr/>
            </p:nvSpPr>
            <p:spPr bwMode="auto">
              <a:xfrm>
                <a:off x="7383463" y="4151313"/>
                <a:ext cx="244475" cy="195262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2327" name="Text Box 24"/>
              <p:cNvSpPr txBox="1">
                <a:spLocks noChangeArrowheads="1"/>
              </p:cNvSpPr>
              <p:nvPr/>
            </p:nvSpPr>
            <p:spPr bwMode="auto">
              <a:xfrm>
                <a:off x="7551738" y="4070350"/>
                <a:ext cx="525462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r>
                  <a:rPr lang="en-US">
                    <a:solidFill>
                      <a:srgbClr val="CC0000"/>
                    </a:solidFill>
                  </a:rPr>
                  <a:t>s</a:t>
                </a:r>
                <a:r>
                  <a:rPr lang="en-US" baseline="-25000">
                    <a:solidFill>
                      <a:srgbClr val="CC0000"/>
                    </a:solidFill>
                  </a:rPr>
                  <a:t>1</a:t>
                </a:r>
                <a:r>
                  <a:rPr lang="en-US">
                    <a:solidFill>
                      <a:srgbClr val="CC0000"/>
                    </a:solidFill>
                  </a:rPr>
                  <a:t>’</a:t>
                </a:r>
              </a:p>
            </p:txBody>
          </p:sp>
        </p:grp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H="1">
              <a:off x="8301038" y="3551238"/>
              <a:ext cx="461962" cy="6159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23"/>
            <p:cNvSpPr>
              <a:spLocks noChangeArrowheads="1"/>
            </p:cNvSpPr>
            <p:nvPr/>
          </p:nvSpPr>
          <p:spPr bwMode="auto">
            <a:xfrm>
              <a:off x="8164514" y="41767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8332788" y="4095750"/>
              <a:ext cx="525462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</a:t>
              </a:r>
              <a:r>
                <a:rPr lang="en-US" baseline="-25000">
                  <a:solidFill>
                    <a:srgbClr val="CC0000"/>
                  </a:solidFill>
                </a:rPr>
                <a:t>2</a:t>
              </a:r>
              <a:r>
                <a:rPr lang="en-US">
                  <a:solidFill>
                    <a:srgbClr val="CC0000"/>
                  </a:solidFill>
                </a:rPr>
                <a:t>’</a:t>
              </a:r>
            </a:p>
          </p:txBody>
        </p:sp>
        <p:sp>
          <p:nvSpPr>
            <p:cNvPr id="12311" name="Line 17"/>
            <p:cNvSpPr>
              <a:spLocks noChangeShapeType="1"/>
            </p:cNvSpPr>
            <p:nvPr/>
          </p:nvSpPr>
          <p:spPr bwMode="auto">
            <a:xfrm flipH="1">
              <a:off x="9201151" y="3551239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8"/>
            <p:cNvSpPr>
              <a:spLocks noChangeShapeType="1"/>
            </p:cNvSpPr>
            <p:nvPr/>
          </p:nvSpPr>
          <p:spPr bwMode="auto">
            <a:xfrm>
              <a:off x="8763000" y="3551239"/>
              <a:ext cx="1042988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AutoShape 23"/>
            <p:cNvSpPr>
              <a:spLocks noChangeArrowheads="1"/>
            </p:cNvSpPr>
            <p:nvPr/>
          </p:nvSpPr>
          <p:spPr bwMode="auto">
            <a:xfrm>
              <a:off x="9669464" y="4173538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48" name="Text Box 24"/>
            <p:cNvSpPr txBox="1">
              <a:spLocks noChangeArrowheads="1"/>
            </p:cNvSpPr>
            <p:nvPr/>
          </p:nvSpPr>
          <p:spPr bwMode="auto">
            <a:xfrm>
              <a:off x="9837738" y="4092575"/>
              <a:ext cx="525462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</a:t>
              </a:r>
              <a:r>
                <a:rPr lang="en-US" baseline="-25000">
                  <a:solidFill>
                    <a:srgbClr val="CC0000"/>
                  </a:solidFill>
                </a:rPr>
                <a:t>3</a:t>
              </a:r>
              <a:r>
                <a:rPr lang="en-US">
                  <a:solidFill>
                    <a:srgbClr val="CC0000"/>
                  </a:solidFill>
                </a:rPr>
                <a:t>’</a:t>
              </a:r>
            </a:p>
          </p:txBody>
        </p:sp>
        <p:grpSp>
          <p:nvGrpSpPr>
            <p:cNvPr id="3" name="Group 44"/>
            <p:cNvGrpSpPr>
              <a:grpSpLocks/>
            </p:cNvGrpSpPr>
            <p:nvPr/>
          </p:nvGrpSpPr>
          <p:grpSpPr bwMode="auto">
            <a:xfrm>
              <a:off x="7885114" y="3581400"/>
              <a:ext cx="1716087" cy="612775"/>
              <a:chOff x="6172200" y="2978150"/>
              <a:chExt cx="1716088" cy="612775"/>
            </a:xfrm>
          </p:grpSpPr>
          <p:grpSp>
            <p:nvGrpSpPr>
              <p:cNvPr id="4" name="Group 14"/>
              <p:cNvGrpSpPr>
                <a:grpSpLocks/>
              </p:cNvGrpSpPr>
              <p:nvPr/>
            </p:nvGrpSpPr>
            <p:grpSpPr bwMode="auto">
              <a:xfrm>
                <a:off x="6210300" y="2978150"/>
                <a:ext cx="1677988" cy="612775"/>
                <a:chOff x="1536" y="2400"/>
                <a:chExt cx="1584" cy="624"/>
              </a:xfrm>
            </p:grpSpPr>
            <p:sp>
              <p:nvSpPr>
                <p:cNvPr id="12321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22" name="Line 1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23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24" name="Line 18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318" name="Text Box 22"/>
              <p:cNvSpPr txBox="1">
                <a:spLocks noChangeArrowheads="1"/>
              </p:cNvSpPr>
              <p:nvPr/>
            </p:nvSpPr>
            <p:spPr bwMode="auto">
              <a:xfrm>
                <a:off x="6172200" y="3135313"/>
                <a:ext cx="1257300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/>
                  <a:t>s,</a:t>
                </a:r>
                <a:r>
                  <a:rPr lang="en-US">
                    <a:sym typeface="Symbol" pitchFamily="18" charset="2"/>
                  </a:rPr>
                  <a:t> (s)</a:t>
                </a:r>
                <a:r>
                  <a:rPr lang="en-US"/>
                  <a:t>,s’</a:t>
                </a:r>
              </a:p>
            </p:txBody>
          </p:sp>
        </p:grp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391400" y="5705476"/>
            <a:ext cx="36931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/>
              <a:t>Almost!  But we only actually make progress when we move to i+1.</a:t>
            </a:r>
          </a:p>
        </p:txBody>
      </p:sp>
    </p:spTree>
    <p:extLst>
      <p:ext uri="{BB962C8B-B14F-4D97-AF65-F5344CB8AC3E}">
        <p14:creationId xmlns:p14="http://schemas.microsoft.com/office/powerpoint/2010/main" val="32388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Temporal-Difference Learning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949" y="2744788"/>
            <a:ext cx="7557052" cy="2819400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Big idea: learn from every experience!</a:t>
            </a:r>
          </a:p>
          <a:p>
            <a:pPr lvl="1"/>
            <a:r>
              <a:rPr lang="en-US" sz="1800" dirty="0"/>
              <a:t>Update V(s) each time we experience (</a:t>
            </a:r>
            <a:r>
              <a:rPr lang="en-US" sz="1800" dirty="0" err="1"/>
              <a:t>s,a,s’,r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Likely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1800" dirty="0"/>
          </a:p>
          <a:p>
            <a:r>
              <a:rPr lang="en-US" sz="2000" dirty="0"/>
              <a:t>Temporal difference learning</a:t>
            </a:r>
          </a:p>
          <a:p>
            <a:pPr lvl="1"/>
            <a:r>
              <a:rPr lang="en-US" sz="1800" dirty="0"/>
              <a:t>Policy still fixed!</a:t>
            </a:r>
          </a:p>
          <a:p>
            <a:pPr lvl="1"/>
            <a:r>
              <a:rPr lang="en-US" sz="1800" dirty="0"/>
              <a:t>Move values toward value of whatever successor occurs: running average!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000" dirty="0"/>
          </a:p>
        </p:txBody>
      </p:sp>
      <p:pic>
        <p:nvPicPr>
          <p:cNvPr id="13316" name="Picture 4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7576" y="4694237"/>
            <a:ext cx="4789488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1" y="5334794"/>
            <a:ext cx="51816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Slide Number Placeholder 2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D83CC5-FB9F-4675-9331-98B0F563E8C5}" type="slidenum">
              <a:rPr lang="en-US" smtClean="0">
                <a:latin typeface="Arial" charset="0"/>
              </a:rPr>
              <a:pPr/>
              <a:t>52</a:t>
            </a:fld>
            <a:endParaRPr lang="en-US">
              <a:latin typeface="Arial" charset="0"/>
            </a:endParaRPr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8988426" y="1966913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320" name="Line 11"/>
          <p:cNvSpPr>
            <a:spLocks noChangeShapeType="1"/>
          </p:cNvSpPr>
          <p:nvPr/>
        </p:nvSpPr>
        <p:spPr bwMode="auto">
          <a:xfrm flipH="1">
            <a:off x="8743950" y="2171700"/>
            <a:ext cx="368300" cy="573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1" name="Oval 13"/>
          <p:cNvSpPr>
            <a:spLocks noChangeArrowheads="1"/>
          </p:cNvSpPr>
          <p:nvPr/>
        </p:nvSpPr>
        <p:spPr bwMode="auto">
          <a:xfrm>
            <a:off x="8661400" y="2744789"/>
            <a:ext cx="204788" cy="204787"/>
          </a:xfrm>
          <a:prstGeom prst="ellipse">
            <a:avLst/>
          </a:prstGeom>
          <a:solidFill>
            <a:srgbClr val="3333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Line 17"/>
          <p:cNvSpPr>
            <a:spLocks noChangeShapeType="1"/>
          </p:cNvSpPr>
          <p:nvPr/>
        </p:nvSpPr>
        <p:spPr bwMode="auto">
          <a:xfrm flipH="1">
            <a:off x="8439151" y="2949576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3" name="Line 18"/>
          <p:cNvSpPr>
            <a:spLocks noChangeShapeType="1"/>
          </p:cNvSpPr>
          <p:nvPr/>
        </p:nvSpPr>
        <p:spPr bwMode="auto">
          <a:xfrm>
            <a:off x="8747126" y="2949576"/>
            <a:ext cx="296863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4" name="Text Box 19"/>
          <p:cNvSpPr txBox="1">
            <a:spLocks noChangeArrowheads="1"/>
          </p:cNvSpPr>
          <p:nvPr/>
        </p:nvSpPr>
        <p:spPr bwMode="auto">
          <a:xfrm>
            <a:off x="8915400" y="2271713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  <a:sym typeface="Symbol" pitchFamily="18" charset="2"/>
              </a:rPr>
              <a:t>(s)</a:t>
            </a:r>
            <a:endParaRPr lang="en-US"/>
          </a:p>
        </p:txBody>
      </p:sp>
      <p:sp>
        <p:nvSpPr>
          <p:cNvPr id="13325" name="Text Box 20"/>
          <p:cNvSpPr txBox="1">
            <a:spLocks noChangeArrowheads="1"/>
          </p:cNvSpPr>
          <p:nvPr/>
        </p:nvSpPr>
        <p:spPr bwMode="auto">
          <a:xfrm>
            <a:off x="9220200" y="1828801"/>
            <a:ext cx="204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s</a:t>
            </a:r>
          </a:p>
        </p:txBody>
      </p:sp>
      <p:sp>
        <p:nvSpPr>
          <p:cNvPr id="13326" name="Text Box 21"/>
          <p:cNvSpPr txBox="1">
            <a:spLocks noChangeArrowheads="1"/>
          </p:cNvSpPr>
          <p:nvPr/>
        </p:nvSpPr>
        <p:spPr bwMode="auto">
          <a:xfrm>
            <a:off x="8839201" y="2652713"/>
            <a:ext cx="8874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s, </a:t>
            </a:r>
            <a:r>
              <a:rPr lang="en-US">
                <a:solidFill>
                  <a:schemeClr val="accent2"/>
                </a:solidFill>
                <a:sym typeface="Symbol" pitchFamily="18" charset="2"/>
              </a:rPr>
              <a:t>(s)</a:t>
            </a:r>
          </a:p>
        </p:txBody>
      </p:sp>
      <p:sp>
        <p:nvSpPr>
          <p:cNvPr id="13327" name="AutoShape 23"/>
          <p:cNvSpPr>
            <a:spLocks noChangeArrowheads="1"/>
          </p:cNvSpPr>
          <p:nvPr/>
        </p:nvSpPr>
        <p:spPr bwMode="auto">
          <a:xfrm>
            <a:off x="8907464" y="3571876"/>
            <a:ext cx="244475" cy="195263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sp>
        <p:nvSpPr>
          <p:cNvPr id="13328" name="Text Box 24"/>
          <p:cNvSpPr txBox="1">
            <a:spLocks noChangeArrowheads="1"/>
          </p:cNvSpPr>
          <p:nvPr/>
        </p:nvSpPr>
        <p:spPr bwMode="auto">
          <a:xfrm>
            <a:off x="8991601" y="3490914"/>
            <a:ext cx="5254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s’</a:t>
            </a: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H="1">
            <a:off x="9201151" y="2971801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4401" y="6024564"/>
            <a:ext cx="53308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1" name="TextBox 19"/>
          <p:cNvSpPr txBox="1">
            <a:spLocks noChangeArrowheads="1"/>
          </p:cNvSpPr>
          <p:nvPr/>
        </p:nvSpPr>
        <p:spPr bwMode="auto">
          <a:xfrm>
            <a:off x="2209801" y="4615656"/>
            <a:ext cx="18653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2168524" y="525780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2209801" y="5943600"/>
            <a:ext cx="169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Same update:</a:t>
            </a:r>
          </a:p>
        </p:txBody>
      </p:sp>
    </p:spTree>
    <p:extLst>
      <p:ext uri="{BB962C8B-B14F-4D97-AF65-F5344CB8AC3E}">
        <p14:creationId xmlns:p14="http://schemas.microsoft.com/office/powerpoint/2010/main" val="22633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0" grpId="0"/>
      <p:bldP spid="1538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2024269" y="2103992"/>
            <a:ext cx="8143461" cy="405185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Exponential moving average </a:t>
            </a:r>
          </a:p>
          <a:p>
            <a:pPr lvl="1"/>
            <a:r>
              <a:rPr lang="en-US" sz="2000" dirty="0"/>
              <a:t>Makes recent samples more important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Forgets about the past (distant past values were wrong anyway)</a:t>
            </a:r>
          </a:p>
          <a:p>
            <a:pPr lvl="1"/>
            <a:r>
              <a:rPr lang="en-US" sz="2000" dirty="0"/>
              <a:t>Easy to compute from the running average </a:t>
            </a:r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Decreasing learning rate can give converging averages</a:t>
            </a:r>
          </a:p>
          <a:p>
            <a:endParaRPr lang="en-US" sz="2400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B8D987-9AA1-4F06-8345-E51F7708CD53}" type="slidenum">
              <a:rPr lang="en-US" smtClean="0">
                <a:latin typeface="Arial" charset="0"/>
              </a:rPr>
              <a:pPr/>
              <a:t>53</a:t>
            </a:fld>
            <a:endParaRPr lang="en-US">
              <a:latin typeface="Arial" charset="0"/>
            </a:endParaRPr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2726" y="26670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4800601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187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Problems with TD Value Learning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4931" y="1890714"/>
            <a:ext cx="6650182" cy="4800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TD value leaning is a model-free way to do policy evaluation</a:t>
            </a:r>
          </a:p>
          <a:p>
            <a:r>
              <a:rPr lang="en-US" sz="2400" dirty="0"/>
              <a:t>However, if we want to turn values into a (new) policy, we’re sunk: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Idea: learn Q-values directly</a:t>
            </a:r>
          </a:p>
          <a:p>
            <a:r>
              <a:rPr lang="en-US" sz="2400" dirty="0"/>
              <a:t>Makes action selection model-free too!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1" y="3733800"/>
            <a:ext cx="3406775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6750" y="4483101"/>
            <a:ext cx="555625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745683" y="2189741"/>
            <a:ext cx="2209800" cy="2028825"/>
            <a:chOff x="2400" y="1401"/>
            <a:chExt cx="1392" cy="1278"/>
          </a:xfrm>
        </p:grpSpPr>
        <p:sp>
          <p:nvSpPr>
            <p:cNvPr id="16392" name="AutoShape 7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16406" name="Line 9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7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8" name="Line 11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9" name="Line 12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94" name="Oval 1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402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4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5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96" name="Text Box 19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16397" name="Text Box 20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</a:t>
              </a:r>
            </a:p>
          </p:txBody>
        </p:sp>
        <p:sp>
          <p:nvSpPr>
            <p:cNvPr id="16398" name="Text Box 21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3333FF"/>
                  </a:solidFill>
                </a:rPr>
                <a:t>s, a</a:t>
              </a:r>
            </a:p>
          </p:txBody>
        </p:sp>
        <p:sp>
          <p:nvSpPr>
            <p:cNvPr id="16399" name="Text Box 22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s,a,s’</a:t>
              </a:r>
            </a:p>
          </p:txBody>
        </p:sp>
        <p:sp>
          <p:nvSpPr>
            <p:cNvPr id="16400" name="AutoShape 23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16401" name="Text Box 24"/>
            <p:cNvSpPr txBox="1">
              <a:spLocks noChangeArrowheads="1"/>
            </p:cNvSpPr>
            <p:nvPr/>
          </p:nvSpPr>
          <p:spPr bwMode="auto">
            <a:xfrm>
              <a:off x="3173" y="2448"/>
              <a:ext cx="23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</a:rPr>
                <a:t>s’</a:t>
              </a:r>
            </a:p>
          </p:txBody>
        </p:sp>
      </p:grpSp>
      <p:sp>
        <p:nvSpPr>
          <p:cNvPr id="16391" name="Slide Number Placeholder 2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7EA2B1-C943-4925-82E5-4FC85CD9F0A6}" type="slidenum">
              <a:rPr lang="en-US" smtClean="0">
                <a:latin typeface="Arial" charset="0"/>
              </a:rPr>
              <a:pPr/>
              <a:t>54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609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1235" y="2226364"/>
            <a:ext cx="8550965" cy="40220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Full reinforcement learning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don’t know the transitions T(</a:t>
            </a:r>
            <a:r>
              <a:rPr lang="en-US" sz="2000" dirty="0" err="1"/>
              <a:t>s,a,s</a:t>
            </a:r>
            <a:r>
              <a:rPr lang="en-US" sz="20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don’t know the rewards R(</a:t>
            </a:r>
            <a:r>
              <a:rPr lang="en-US" sz="2000" dirty="0" err="1"/>
              <a:t>s,a,s</a:t>
            </a:r>
            <a:r>
              <a:rPr lang="en-US" sz="20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can choose any actions you like</a:t>
            </a:r>
            <a:endParaRPr lang="en-US" sz="20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CC0000"/>
                </a:solidFill>
              </a:rPr>
              <a:t>Goal: learn the optimal policy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… what value iteration did!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NOT offline planning!  You actually take actions in the world and find out what happens…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6487" y="2401023"/>
            <a:ext cx="2163763" cy="166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1B738F-4C25-4F31-B7A6-347CC922CAD5}" type="slidenum">
              <a:rPr lang="en-US" smtClean="0">
                <a:latin typeface="Arial" charset="0"/>
              </a:rPr>
              <a:pPr/>
              <a:t>55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367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free learning: 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1235" y="1903082"/>
            <a:ext cx="8779565" cy="4070682"/>
          </a:xfrm>
        </p:spPr>
        <p:txBody>
          <a:bodyPr>
            <a:normAutofit fontScale="92500" lnSpcReduction="20000"/>
          </a:bodyPr>
          <a:lstStyle/>
          <a:p>
            <a:r>
              <a:rPr lang="en-US" sz="2800"/>
              <a:t>Q-Learning: sample-based Q-value iteration</a:t>
            </a:r>
          </a:p>
          <a:p>
            <a:r>
              <a:rPr lang="en-US" sz="2800"/>
              <a:t>Learn Q*(s,a) values</a:t>
            </a:r>
          </a:p>
          <a:p>
            <a:pPr lvl="1"/>
            <a:r>
              <a:rPr lang="en-US" sz="2400"/>
              <a:t>Receive a sample (s,a,s’,r)</a:t>
            </a:r>
          </a:p>
          <a:p>
            <a:pPr lvl="1"/>
            <a:r>
              <a:rPr lang="en-US" sz="2400"/>
              <a:t>Consider your old estimate:</a:t>
            </a:r>
          </a:p>
          <a:p>
            <a:pPr lvl="1"/>
            <a:r>
              <a:rPr lang="en-US" sz="2400"/>
              <a:t>Consider your new sample estimate:</a:t>
            </a:r>
          </a:p>
          <a:p>
            <a:endParaRPr lang="en-US" sz="2800"/>
          </a:p>
          <a:p>
            <a:pPr lvl="1"/>
            <a:endParaRPr lang="en-US" sz="2400"/>
          </a:p>
          <a:p>
            <a:pPr lvl="2"/>
            <a:endParaRPr lang="en-US" sz="2000"/>
          </a:p>
          <a:p>
            <a:pPr lvl="2"/>
            <a:endParaRPr lang="en-US"/>
          </a:p>
          <a:p>
            <a:pPr lvl="1"/>
            <a:r>
              <a:rPr lang="en-US" sz="2400"/>
              <a:t>Incorporate the new estimate into a running average:</a:t>
            </a:r>
          </a:p>
        </p:txBody>
      </p:sp>
      <p:pic>
        <p:nvPicPr>
          <p:cNvPr id="2048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75104" y="1968247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1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99594" y="4151114"/>
            <a:ext cx="6535738" cy="657225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21076" y="6172201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05201" y="481965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9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AD8694-83CF-421B-922D-160091B51771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124200" y="5985075"/>
            <a:ext cx="655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7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799" y="1751083"/>
            <a:ext cx="10442713" cy="306228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Amazing result: Q-learning converges to optimal policy</a:t>
            </a:r>
          </a:p>
          <a:p>
            <a:pPr lvl="1"/>
            <a:r>
              <a:rPr lang="en-US" sz="2000" dirty="0"/>
              <a:t>If you explore enough</a:t>
            </a:r>
          </a:p>
          <a:p>
            <a:pPr lvl="1"/>
            <a:r>
              <a:rPr lang="en-US" sz="2000" dirty="0"/>
              <a:t>If you make the learning rate small enough</a:t>
            </a:r>
          </a:p>
          <a:p>
            <a:pPr lvl="1"/>
            <a:r>
              <a:rPr lang="en-US" sz="2000" dirty="0"/>
              <a:t>… but not decrease it too quickly!</a:t>
            </a:r>
          </a:p>
          <a:p>
            <a:pPr lvl="1"/>
            <a:r>
              <a:rPr lang="en-US" sz="2000" dirty="0"/>
              <a:t>Basically doesn’t matter how you select actions (!)</a:t>
            </a:r>
          </a:p>
          <a:p>
            <a:pPr lvl="3"/>
            <a:endParaRPr lang="en-US" sz="1600" dirty="0"/>
          </a:p>
          <a:p>
            <a:r>
              <a:rPr lang="en-US" sz="2400" dirty="0"/>
              <a:t>Neat property: off-policy learning</a:t>
            </a:r>
          </a:p>
          <a:p>
            <a:pPr lvl="1"/>
            <a:r>
              <a:rPr lang="en-US" sz="2000" dirty="0"/>
              <a:t>learn optimal policy without following it (some caveats)</a:t>
            </a:r>
          </a:p>
        </p:txBody>
      </p:sp>
      <p:graphicFrame>
        <p:nvGraphicFramePr>
          <p:cNvPr id="1812484" name="Group 4"/>
          <p:cNvGraphicFramePr>
            <a:graphicFrameLocks noGrp="1"/>
          </p:cNvGraphicFramePr>
          <p:nvPr/>
        </p:nvGraphicFramePr>
        <p:xfrm>
          <a:off x="3352800" y="5029201"/>
          <a:ext cx="1981200" cy="1524000"/>
        </p:xfrm>
        <a:graphic>
          <a:graphicData uri="http://schemas.openxmlformats.org/drawingml/2006/table">
            <a:tbl>
              <a:tblPr/>
              <a:tblGrid>
                <a:gridCol w="2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1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558" name="Line 54"/>
          <p:cNvSpPr>
            <a:spLocks noChangeShapeType="1"/>
          </p:cNvSpPr>
          <p:nvPr/>
        </p:nvSpPr>
        <p:spPr bwMode="auto">
          <a:xfrm>
            <a:off x="3581400" y="6088063"/>
            <a:ext cx="152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812535" name="Group 55"/>
          <p:cNvGraphicFramePr>
            <a:graphicFrameLocks noGrp="1"/>
          </p:cNvGraphicFramePr>
          <p:nvPr/>
        </p:nvGraphicFramePr>
        <p:xfrm>
          <a:off x="6781800" y="5021264"/>
          <a:ext cx="1981200" cy="1524000"/>
        </p:xfrm>
        <a:graphic>
          <a:graphicData uri="http://schemas.openxmlformats.org/drawingml/2006/table">
            <a:tbl>
              <a:tblPr/>
              <a:tblGrid>
                <a:gridCol w="2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1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609" name="Freeform 105"/>
          <p:cNvSpPr>
            <a:spLocks/>
          </p:cNvSpPr>
          <p:nvPr/>
        </p:nvSpPr>
        <p:spPr bwMode="auto">
          <a:xfrm>
            <a:off x="6934200" y="5478463"/>
            <a:ext cx="1676400" cy="457200"/>
          </a:xfrm>
          <a:custGeom>
            <a:avLst/>
            <a:gdLst>
              <a:gd name="T0" fmla="*/ 0 w 1056"/>
              <a:gd name="T1" fmla="*/ 2147483647 h 288"/>
              <a:gd name="T2" fmla="*/ 0 w 1056"/>
              <a:gd name="T3" fmla="*/ 0 h 288"/>
              <a:gd name="T4" fmla="*/ 2147483647 w 1056"/>
              <a:gd name="T5" fmla="*/ 0 h 288"/>
              <a:gd name="T6" fmla="*/ 2147483647 w 1056"/>
              <a:gd name="T7" fmla="*/ 2147483647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88"/>
              <a:gd name="T14" fmla="*/ 1056 w 1056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88">
                <a:moveTo>
                  <a:pt x="0" y="288"/>
                </a:moveTo>
                <a:lnTo>
                  <a:pt x="0" y="0"/>
                </a:lnTo>
                <a:lnTo>
                  <a:pt x="1056" y="0"/>
                </a:lnTo>
                <a:lnTo>
                  <a:pt x="1056" y="288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611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37CB9E-9805-4059-91AE-26119881C9D6}" type="slidenum">
              <a:rPr lang="en-US" smtClean="0">
                <a:latin typeface="Arial" charset="0"/>
              </a:rPr>
              <a:pPr/>
              <a:t>57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68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/ Exploitation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346" y="1551710"/>
            <a:ext cx="10316215" cy="569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Simplest: random actions (</a:t>
            </a:r>
            <a:r>
              <a:rPr lang="en-US" sz="2000" dirty="0">
                <a:sym typeface="Symbol" pitchFamily="18" charset="2"/>
              </a:rPr>
              <a:t> greedy)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2000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With probability </a:t>
            </a:r>
            <a:r>
              <a:rPr lang="en-US" sz="2000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With probability 1-</a:t>
            </a:r>
            <a:r>
              <a:rPr lang="en-US" sz="2000" dirty="0">
                <a:sym typeface="Symbol" pitchFamily="18" charset="2"/>
              </a:rPr>
              <a:t>, act according to current policy</a:t>
            </a:r>
          </a:p>
          <a:p>
            <a:pPr lvl="2">
              <a:lnSpc>
                <a:spcPct val="90000"/>
              </a:lnSpc>
            </a:pPr>
            <a:endParaRPr lang="en-US" sz="20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ym typeface="Symbol" pitchFamily="18" charset="2"/>
              </a:rPr>
              <a:t>You do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sz="2000" dirty="0">
              <a:sym typeface="Symbol" pitchFamily="18" charset="2"/>
            </a:endParaRP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D4A76E-BD6B-4832-9BDD-34C3BA2AD942}" type="slidenum">
              <a:rPr lang="en-US" smtClean="0">
                <a:latin typeface="Arial" charset="0"/>
              </a:rPr>
              <a:pPr/>
              <a:t>58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24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Q-learning produces tables of q-values: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189191"/>
              </p:ext>
            </p:extLst>
          </p:nvPr>
        </p:nvGraphicFramePr>
        <p:xfrm>
          <a:off x="5047421" y="2274724"/>
          <a:ext cx="4762500" cy="404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Photo Editor Photo" r:id="rId3" imgW="4762913" imgH="4046571" progId="">
                  <p:embed/>
                </p:oleObj>
              </mc:Choice>
              <mc:Fallback>
                <p:oleObj name="Photo Editor Photo" r:id="rId3" imgW="4762913" imgH="4046571" progId="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7421" y="2274724"/>
                        <a:ext cx="4762500" cy="404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F55B75-0BD0-4B76-9962-71A2DF996E52}" type="slidenum">
              <a:rPr lang="en-US" smtClean="0">
                <a:latin typeface="Arial" charset="0"/>
              </a:rPr>
              <a:pPr/>
              <a:t>59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8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FEC8-7A5D-9C44-B86E-B886E246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Assisted Driving</a:t>
            </a:r>
            <a:endParaRPr lang="en-US" dirty="0"/>
          </a:p>
        </p:txBody>
      </p:sp>
      <p:pic>
        <p:nvPicPr>
          <p:cNvPr id="2050" name="Picture 2" descr="What is ADAS (Advanced Driver Assistance Systems)? – Overview of ADAS  Applications | Synopsys">
            <a:extLst>
              <a:ext uri="{FF2B5EF4-FFF2-40B4-BE49-F238E27FC236}">
                <a16:creationId xmlns:a16="http://schemas.microsoft.com/office/drawing/2014/main" id="{5538308B-80CF-8D40-ADC8-1828C22F3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 t="18653" r="1691" b="18118"/>
          <a:stretch/>
        </p:blipFill>
        <p:spPr bwMode="auto">
          <a:xfrm>
            <a:off x="290006" y="1986016"/>
            <a:ext cx="11611988" cy="460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841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Humans are working models of control and policy learning</a:t>
            </a:r>
          </a:p>
          <a:p>
            <a:r>
              <a:rPr lang="en-US" sz="2200" dirty="0"/>
              <a:t>Leverage human tutelage and/or performance to build robot controllers</a:t>
            </a:r>
          </a:p>
          <a:p>
            <a:endParaRPr lang="en-US" sz="2200" dirty="0"/>
          </a:p>
          <a:p>
            <a:r>
              <a:rPr lang="en-US" sz="2200" dirty="0"/>
              <a:t>Can involve supervised, unsupervised and/or reinforcement learning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Video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72552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C321-A117-D643-85AB-06334B3B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C8580-FBA8-E74E-A9B0-EF6BFA5C8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114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C321-A117-D643-85AB-06334B3B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C8580-FBA8-E74E-A9B0-EF6BFA5C8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15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 Story So Far: MDPs and RL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04800" y="2650434"/>
            <a:ext cx="7010400" cy="397896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If we know the MDP</a:t>
            </a:r>
          </a:p>
          <a:p>
            <a:pPr lvl="1"/>
            <a:r>
              <a:rPr lang="en-US" sz="2000" dirty="0"/>
              <a:t>Compute V*, Q*, </a:t>
            </a:r>
            <a:r>
              <a:rPr lang="en-US" sz="2000" dirty="0">
                <a:sym typeface="Symbol" pitchFamily="18" charset="2"/>
              </a:rPr>
              <a:t>* exactly</a:t>
            </a:r>
          </a:p>
          <a:p>
            <a:pPr lvl="1"/>
            <a:r>
              <a:rPr lang="en-US" sz="2000" dirty="0">
                <a:sym typeface="Symbol" pitchFamily="18" charset="2"/>
              </a:rPr>
              <a:t>Evaluate a fixed policy </a:t>
            </a:r>
          </a:p>
          <a:p>
            <a:endParaRPr lang="en-US" sz="2400" dirty="0"/>
          </a:p>
          <a:p>
            <a:r>
              <a:rPr lang="en-US" sz="2400" dirty="0"/>
              <a:t>If we don’t know the MDP</a:t>
            </a:r>
          </a:p>
          <a:p>
            <a:pPr lvl="1"/>
            <a:r>
              <a:rPr lang="en-US" sz="2000" dirty="0"/>
              <a:t>We can estimate the MDP then solve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We can estimate V for a fixed policy </a:t>
            </a:r>
            <a:r>
              <a:rPr lang="en-US" sz="2000" dirty="0">
                <a:sym typeface="Symbol" pitchFamily="18" charset="2"/>
              </a:rPr>
              <a:t></a:t>
            </a:r>
            <a:endParaRPr lang="en-US" sz="2000" dirty="0"/>
          </a:p>
          <a:p>
            <a:pPr lvl="1"/>
            <a:r>
              <a:rPr lang="en-US" sz="2000" dirty="0"/>
              <a:t>We can estimate Q*(</a:t>
            </a:r>
            <a:r>
              <a:rPr lang="en-US" sz="2000" dirty="0" err="1"/>
              <a:t>s,a</a:t>
            </a:r>
            <a:r>
              <a:rPr lang="en-US" sz="2000" dirty="0"/>
              <a:t>) for the optimal policy while executing an exploration policy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EE73DD-C45A-4EF0-AC07-A43B8089C599}" type="slidenum">
              <a:rPr lang="en-US" smtClean="0">
                <a:latin typeface="Arial" charset="0"/>
              </a:rPr>
              <a:pPr/>
              <a:t>63</a:t>
            </a:fld>
            <a:endParaRPr lang="en-US">
              <a:latin typeface="Arial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296264" y="2689846"/>
            <a:ext cx="4091609" cy="3852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</a:rPr>
              <a:t>Model-based DPs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/>
              <a:t>Value and policy Iteration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/>
              <a:t>Policy evaluation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</a:rPr>
              <a:t>Model-based RL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</a:rPr>
              <a:t>Model-free RL: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/>
              <a:t>Value learning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/>
              <a:t>Q-learning</a:t>
            </a:r>
          </a:p>
        </p:txBody>
      </p:sp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581192" y="1914973"/>
            <a:ext cx="41941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/>
              <a:t>Things we know how to do:</a:t>
            </a: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7315200" y="1886850"/>
            <a:ext cx="18651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/>
              <a:t>Techniques:</a:t>
            </a:r>
          </a:p>
        </p:txBody>
      </p:sp>
    </p:spTree>
    <p:extLst>
      <p:ext uri="{BB962C8B-B14F-4D97-AF65-F5344CB8AC3E}">
        <p14:creationId xmlns:p14="http://schemas.microsoft.com/office/powerpoint/2010/main" val="1782003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Too many states to hold the q-tables in memory</a:t>
            </a:r>
          </a:p>
          <a:p>
            <a:pPr lvl="1"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Generalize that experience to new, similar states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40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689EAB-E69B-4F0D-A7DF-8E4F9CAE695A}" type="slidenum">
              <a:rPr lang="en-US" smtClean="0">
                <a:latin typeface="Arial" charset="0"/>
              </a:rPr>
              <a:pPr/>
              <a:t>64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65</a:t>
            </a:fld>
            <a:endParaRPr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9BA0E0-3594-6F47-9114-306A8A6C1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12" b="17118"/>
          <a:stretch/>
        </p:blipFill>
        <p:spPr>
          <a:xfrm>
            <a:off x="8088731" y="1692965"/>
            <a:ext cx="2142338" cy="3472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29A34D-43EB-394C-AED8-D6A7B5493860}"/>
              </a:ext>
            </a:extLst>
          </p:cNvPr>
          <p:cNvSpPr txBox="1"/>
          <p:nvPr/>
        </p:nvSpPr>
        <p:spPr>
          <a:xfrm>
            <a:off x="1960931" y="2238770"/>
            <a:ext cx="5685757" cy="2380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25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US" sz="2500" i="1" dirty="0">
                <a:solidFill>
                  <a:srgbClr val="283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Markov Decision Process</a:t>
            </a:r>
            <a:r>
              <a:rPr lang="en-US" sz="25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(MDP) model contains: </a:t>
            </a:r>
          </a:p>
          <a:p>
            <a:pPr marL="321457" indent="-321457">
              <a:buClr>
                <a:srgbClr val="2836FF"/>
              </a:buClr>
              <a:buFont typeface="Courier New" panose="02070309020205020404" pitchFamily="49" charset="0"/>
              <a:buChar char="o"/>
            </a:pPr>
            <a:r>
              <a:rPr lang="en-US" sz="2500" dirty="0"/>
              <a:t>A set of possible states </a:t>
            </a:r>
            <a:r>
              <a:rPr lang="en-US" sz="2500" i="1" dirty="0">
                <a:solidFill>
                  <a:srgbClr val="FF0000"/>
                </a:solidFill>
              </a:rPr>
              <a:t>S</a:t>
            </a:r>
          </a:p>
          <a:p>
            <a:pPr marL="321457" indent="-321457">
              <a:buClr>
                <a:srgbClr val="2836FF"/>
              </a:buClr>
              <a:buFont typeface="Courier New" panose="02070309020205020404" pitchFamily="49" charset="0"/>
              <a:buChar char="o"/>
            </a:pPr>
            <a:r>
              <a:rPr lang="en-US" sz="2500" dirty="0"/>
              <a:t>A set of possible actions </a:t>
            </a:r>
            <a:r>
              <a:rPr lang="en-US" sz="2500" i="1" dirty="0">
                <a:solidFill>
                  <a:srgbClr val="FF0000"/>
                </a:solidFill>
              </a:rPr>
              <a:t>A</a:t>
            </a:r>
          </a:p>
          <a:p>
            <a:pPr marL="321457" indent="-321457">
              <a:buClr>
                <a:srgbClr val="2836FF"/>
              </a:buClr>
              <a:buFont typeface="Courier New" panose="02070309020205020404" pitchFamily="49" charset="0"/>
              <a:buChar char="o"/>
            </a:pPr>
            <a:r>
              <a:rPr lang="en-US" sz="2500" dirty="0"/>
              <a:t>A real valued reward function </a:t>
            </a:r>
            <a:r>
              <a:rPr lang="en-US" sz="2500" i="1" dirty="0">
                <a:solidFill>
                  <a:srgbClr val="FF0000"/>
                </a:solidFill>
              </a:rPr>
              <a:t>R(s, a)</a:t>
            </a:r>
          </a:p>
          <a:p>
            <a:pPr marL="321457" indent="-321457">
              <a:buClr>
                <a:srgbClr val="2836FF"/>
              </a:buClr>
              <a:buFont typeface="Courier New" panose="02070309020205020404" pitchFamily="49" charset="0"/>
              <a:buChar char="o"/>
            </a:pPr>
            <a:r>
              <a:rPr lang="en-US" sz="2500" dirty="0"/>
              <a:t>A transition matrix </a:t>
            </a:r>
            <a:r>
              <a:rPr lang="en-US" sz="2500" i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8" name="Formal Models of Indoor Behavior">
            <a:extLst>
              <a:ext uri="{FF2B5EF4-FFF2-40B4-BE49-F238E27FC236}">
                <a16:creationId xmlns:a16="http://schemas.microsoft.com/office/drawing/2014/main" id="{6129CB47-D706-7D48-BD4A-2D9BA5D56F12}"/>
              </a:ext>
            </a:extLst>
          </p:cNvPr>
          <p:cNvSpPr txBox="1"/>
          <p:nvPr/>
        </p:nvSpPr>
        <p:spPr>
          <a:xfrm>
            <a:off x="1120497" y="572209"/>
            <a:ext cx="8685450" cy="808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noAutofit/>
          </a:bodyPr>
          <a:lstStyle>
            <a:lvl1pPr algn="l" defTabSz="525779">
              <a:defRPr sz="4230">
                <a:solidFill>
                  <a:srgbClr val="7A0816"/>
                </a:solidFill>
              </a:defRPr>
            </a:lvl1pPr>
          </a:lstStyle>
          <a:p>
            <a:r>
              <a:rPr lang="en-US" sz="2500" dirty="0"/>
              <a:t>Inverse Reinforcement Learning (IRL) - Definitions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95CB2-FF04-C746-9D1C-45B6D951C44F}"/>
              </a:ext>
            </a:extLst>
          </p:cNvPr>
          <p:cNvSpPr txBox="1"/>
          <p:nvPr/>
        </p:nvSpPr>
        <p:spPr>
          <a:xfrm>
            <a:off x="9227970" y="1990040"/>
            <a:ext cx="439905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87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4F3E9-7E15-DA4A-832F-A30DA491EAFC}"/>
              </a:ext>
            </a:extLst>
          </p:cNvPr>
          <p:cNvSpPr txBox="1"/>
          <p:nvPr/>
        </p:nvSpPr>
        <p:spPr>
          <a:xfrm>
            <a:off x="9366042" y="2733032"/>
            <a:ext cx="439905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87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0.2</a:t>
            </a:r>
          </a:p>
        </p:txBody>
      </p:sp>
    </p:spTree>
    <p:extLst>
      <p:ext uri="{BB962C8B-B14F-4D97-AF65-F5344CB8AC3E}">
        <p14:creationId xmlns:p14="http://schemas.microsoft.com/office/powerpoint/2010/main" val="129763410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1DA15-7FD0-0046-92DC-D415119D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852" y="2145035"/>
            <a:ext cx="7410779" cy="3605244"/>
          </a:xfrm>
          <a:prstGeom prst="rect">
            <a:avLst/>
          </a:prstGeom>
        </p:spPr>
      </p:pic>
      <p:sp>
        <p:nvSpPr>
          <p:cNvPr id="5" name="Formal Models of Indoor Behavior">
            <a:extLst>
              <a:ext uri="{FF2B5EF4-FFF2-40B4-BE49-F238E27FC236}">
                <a16:creationId xmlns:a16="http://schemas.microsoft.com/office/drawing/2014/main" id="{06F45055-9E19-2647-90FF-14469DFF8638}"/>
              </a:ext>
            </a:extLst>
          </p:cNvPr>
          <p:cNvSpPr txBox="1"/>
          <p:nvPr/>
        </p:nvSpPr>
        <p:spPr>
          <a:xfrm>
            <a:off x="1678941" y="156487"/>
            <a:ext cx="8834118" cy="76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noAutofit/>
          </a:bodyPr>
          <a:lstStyle>
            <a:lvl1pPr algn="l" defTabSz="525779">
              <a:defRPr sz="4230">
                <a:solidFill>
                  <a:srgbClr val="7A0816"/>
                </a:solidFill>
              </a:defRPr>
            </a:lvl1pPr>
          </a:lstStyle>
          <a:p>
            <a:r>
              <a:rPr lang="en-US" sz="2250" dirty="0"/>
              <a:t>Inverse Reinforcement Learning (IRL) - RL</a:t>
            </a:r>
          </a:p>
        </p:txBody>
      </p:sp>
      <p:sp>
        <p:nvSpPr>
          <p:cNvPr id="7" name="Formal Models of Indoor Behavior">
            <a:extLst>
              <a:ext uri="{FF2B5EF4-FFF2-40B4-BE49-F238E27FC236}">
                <a16:creationId xmlns:a16="http://schemas.microsoft.com/office/drawing/2014/main" id="{F42D437E-9BA2-7A44-89A6-709E7F45ACF6}"/>
              </a:ext>
            </a:extLst>
          </p:cNvPr>
          <p:cNvSpPr txBox="1"/>
          <p:nvPr/>
        </p:nvSpPr>
        <p:spPr>
          <a:xfrm>
            <a:off x="1955292" y="1330993"/>
            <a:ext cx="4018705" cy="40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noAutofit/>
          </a:bodyPr>
          <a:lstStyle>
            <a:lvl1pPr algn="l" defTabSz="525779">
              <a:defRPr sz="4230">
                <a:solidFill>
                  <a:srgbClr val="7A0816"/>
                </a:solidFill>
              </a:defRPr>
            </a:lvl1pPr>
          </a:lstStyle>
          <a:p>
            <a:r>
              <a:rPr lang="en-US" sz="1969" dirty="0">
                <a:solidFill>
                  <a:schemeClr val="tx1"/>
                </a:solidFill>
              </a:rPr>
              <a:t>Reinforcement Learning (RL):</a:t>
            </a:r>
          </a:p>
        </p:txBody>
      </p:sp>
    </p:spTree>
    <p:extLst>
      <p:ext uri="{BB962C8B-B14F-4D97-AF65-F5344CB8AC3E}">
        <p14:creationId xmlns:p14="http://schemas.microsoft.com/office/powerpoint/2010/main" val="79116692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90954-87E2-1A49-820E-23652F4F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75" y="1768462"/>
            <a:ext cx="8851925" cy="2639428"/>
          </a:xfrm>
          <a:prstGeom prst="rect">
            <a:avLst/>
          </a:prstGeom>
        </p:spPr>
      </p:pic>
      <p:sp>
        <p:nvSpPr>
          <p:cNvPr id="5" name="Formal Models of Indoor Behavior">
            <a:extLst>
              <a:ext uri="{FF2B5EF4-FFF2-40B4-BE49-F238E27FC236}">
                <a16:creationId xmlns:a16="http://schemas.microsoft.com/office/drawing/2014/main" id="{07604194-A4EE-3646-BF74-56893D48B977}"/>
              </a:ext>
            </a:extLst>
          </p:cNvPr>
          <p:cNvSpPr txBox="1"/>
          <p:nvPr/>
        </p:nvSpPr>
        <p:spPr>
          <a:xfrm>
            <a:off x="1678941" y="156487"/>
            <a:ext cx="8834118" cy="76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noAutofit/>
          </a:bodyPr>
          <a:lstStyle>
            <a:lvl1pPr algn="l" defTabSz="525779">
              <a:defRPr sz="4230">
                <a:solidFill>
                  <a:srgbClr val="7A0816"/>
                </a:solidFill>
              </a:defRPr>
            </a:lvl1pPr>
          </a:lstStyle>
          <a:p>
            <a:r>
              <a:rPr lang="en-US" sz="2109" dirty="0"/>
              <a:t>Inverse Reinforcement Learning (IRL) – RL </a:t>
            </a:r>
            <a:r>
              <a:rPr lang="en-US" sz="2109" dirty="0" err="1"/>
              <a:t>v.s</a:t>
            </a:r>
            <a:r>
              <a:rPr lang="en-US" sz="2109" dirty="0"/>
              <a:t>. IRL  </a:t>
            </a:r>
          </a:p>
        </p:txBody>
      </p:sp>
    </p:spTree>
    <p:extLst>
      <p:ext uri="{BB962C8B-B14F-4D97-AF65-F5344CB8AC3E}">
        <p14:creationId xmlns:p14="http://schemas.microsoft.com/office/powerpoint/2010/main" val="80160563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68</a:t>
            </a:fld>
            <a:endParaRPr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AD8E54E-BD2A-7049-B26E-F0817A04F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181" y="1014357"/>
            <a:ext cx="6962376" cy="4328703"/>
          </a:xfrm>
          <a:prstGeom prst="rect">
            <a:avLst/>
          </a:prstGeom>
        </p:spPr>
      </p:pic>
      <p:sp>
        <p:nvSpPr>
          <p:cNvPr id="6" name="Formal Models of Indoor Behavior">
            <a:extLst>
              <a:ext uri="{FF2B5EF4-FFF2-40B4-BE49-F238E27FC236}">
                <a16:creationId xmlns:a16="http://schemas.microsoft.com/office/drawing/2014/main" id="{1FFE8164-E52D-0C47-94F1-57426369989D}"/>
              </a:ext>
            </a:extLst>
          </p:cNvPr>
          <p:cNvSpPr txBox="1"/>
          <p:nvPr/>
        </p:nvSpPr>
        <p:spPr>
          <a:xfrm>
            <a:off x="1678941" y="156487"/>
            <a:ext cx="8834118" cy="76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noAutofit/>
          </a:bodyPr>
          <a:lstStyle>
            <a:lvl1pPr algn="l" defTabSz="525779">
              <a:defRPr sz="4230">
                <a:solidFill>
                  <a:srgbClr val="7A0816"/>
                </a:solidFill>
              </a:defRPr>
            </a:lvl1pPr>
          </a:lstStyle>
          <a:p>
            <a:r>
              <a:rPr lang="en-US" sz="2109" dirty="0"/>
              <a:t>Inverse Reinforcement Learning (IRL) of Indoor Behavior – Navigation 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EF1B1E-71AB-B640-8AE7-5C93B73B8DB4}"/>
              </a:ext>
            </a:extLst>
          </p:cNvPr>
          <p:cNvGraphicFramePr>
            <a:graphicFrameLocks noGrp="1"/>
          </p:cNvGraphicFramePr>
          <p:nvPr/>
        </p:nvGraphicFramePr>
        <p:xfrm>
          <a:off x="2448181" y="5432490"/>
          <a:ext cx="7051632" cy="11145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62509">
                  <a:extLst>
                    <a:ext uri="{9D8B030D-6E8A-4147-A177-3AD203B41FA5}">
                      <a16:colId xmlns:a16="http://schemas.microsoft.com/office/drawing/2014/main" val="1573362022"/>
                    </a:ext>
                  </a:extLst>
                </a:gridCol>
                <a:gridCol w="1762509">
                  <a:extLst>
                    <a:ext uri="{9D8B030D-6E8A-4147-A177-3AD203B41FA5}">
                      <a16:colId xmlns:a16="http://schemas.microsoft.com/office/drawing/2014/main" val="1663910363"/>
                    </a:ext>
                  </a:extLst>
                </a:gridCol>
                <a:gridCol w="1763307">
                  <a:extLst>
                    <a:ext uri="{9D8B030D-6E8A-4147-A177-3AD203B41FA5}">
                      <a16:colId xmlns:a16="http://schemas.microsoft.com/office/drawing/2014/main" val="1843176243"/>
                    </a:ext>
                  </a:extLst>
                </a:gridCol>
                <a:gridCol w="1763307">
                  <a:extLst>
                    <a:ext uri="{9D8B030D-6E8A-4147-A177-3AD203B41FA5}">
                      <a16:colId xmlns:a16="http://schemas.microsoft.com/office/drawing/2014/main" val="1644741616"/>
                    </a:ext>
                  </a:extLst>
                </a:gridCol>
              </a:tblGrid>
              <a:tr h="35913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d_toilet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d_bathroom_sink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d_livingroom_chair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d_kitchen_sink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extLst>
                  <a:ext uri="{0D108BD9-81ED-4DB2-BD59-A6C34878D82A}">
                    <a16:rowId xmlns:a16="http://schemas.microsoft.com/office/drawing/2014/main" val="3558937310"/>
                  </a:ext>
                </a:extLst>
              </a:tr>
              <a:tr h="19288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d_bedroom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d_kitchen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d_livingroom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d_hallway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extLst>
                  <a:ext uri="{0D108BD9-81ED-4DB2-BD59-A6C34878D82A}">
                    <a16:rowId xmlns:a16="http://schemas.microsoft.com/office/drawing/2014/main" val="3372025420"/>
                  </a:ext>
                </a:extLst>
              </a:tr>
              <a:tr h="35913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d_stove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d_office_chair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o_toilet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o_livingroom_chair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extLst>
                  <a:ext uri="{0D108BD9-81ED-4DB2-BD59-A6C34878D82A}">
                    <a16:rowId xmlns:a16="http://schemas.microsoft.com/office/drawing/2014/main" val="2510792041"/>
                  </a:ext>
                </a:extLst>
              </a:tr>
              <a:tr h="19288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o_kitchen_sink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o_office_chair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/>
                </a:tc>
                <a:extLst>
                  <a:ext uri="{0D108BD9-81ED-4DB2-BD59-A6C34878D82A}">
                    <a16:rowId xmlns:a16="http://schemas.microsoft.com/office/drawing/2014/main" val="403569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7315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6" name="Formal Models of Indoor Behavior">
            <a:extLst>
              <a:ext uri="{FF2B5EF4-FFF2-40B4-BE49-F238E27FC236}">
                <a16:creationId xmlns:a16="http://schemas.microsoft.com/office/drawing/2014/main" id="{890DB280-A742-AD49-8764-1DD6F4526152}"/>
              </a:ext>
            </a:extLst>
          </p:cNvPr>
          <p:cNvSpPr txBox="1"/>
          <p:nvPr/>
        </p:nvSpPr>
        <p:spPr>
          <a:xfrm>
            <a:off x="1678941" y="156487"/>
            <a:ext cx="8834118" cy="76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noAutofit/>
          </a:bodyPr>
          <a:lstStyle>
            <a:lvl1pPr algn="l" defTabSz="525779">
              <a:defRPr sz="4230">
                <a:solidFill>
                  <a:srgbClr val="7A0816"/>
                </a:solidFill>
              </a:defRPr>
            </a:lvl1pPr>
          </a:lstStyle>
          <a:p>
            <a:r>
              <a:rPr lang="en-US" sz="2109" dirty="0"/>
              <a:t>Inverse Reinforcement Learning (IRL) of Indoor Behavior – Algorithm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A7F4B1-8710-3A45-AB4F-089EC6485D36}"/>
              </a:ext>
            </a:extLst>
          </p:cNvPr>
          <p:cNvGrpSpPr/>
          <p:nvPr/>
        </p:nvGrpSpPr>
        <p:grpSpPr>
          <a:xfrm>
            <a:off x="2050308" y="1274596"/>
            <a:ext cx="8091384" cy="4850230"/>
            <a:chOff x="748527" y="1812758"/>
            <a:chExt cx="11507746" cy="6898105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8AADB25-C334-C048-A929-DB10FCE81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6" b="3544"/>
            <a:stretch/>
          </p:blipFill>
          <p:spPr>
            <a:xfrm>
              <a:off x="748527" y="1812758"/>
              <a:ext cx="11507746" cy="68981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1FA912-C8ED-F043-B0E1-9EF17F3D6BD3}"/>
                </a:ext>
              </a:extLst>
            </p:cNvPr>
            <p:cNvSpPr/>
            <p:nvPr/>
          </p:nvSpPr>
          <p:spPr>
            <a:xfrm>
              <a:off x="3048000" y="1904982"/>
              <a:ext cx="401052" cy="44119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defTabSz="410751" hangingPunct="0"/>
              <a:r>
                <a:rPr lang="en-US" sz="1547" dirty="0">
                  <a:sym typeface="Helvetica Neue Medium"/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8378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4916-2891-384C-8EA2-66A3D63C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DRIVING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4C5D-DCC2-1147-B5D8-AF52C14E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97" y="2180496"/>
            <a:ext cx="11596604" cy="4309514"/>
          </a:xfrm>
        </p:spPr>
        <p:txBody>
          <a:bodyPr>
            <a:noAutofit/>
          </a:bodyPr>
          <a:lstStyle/>
          <a:p>
            <a:pPr algn="just"/>
            <a:r>
              <a:rPr lang="en-US" sz="2500" b="1" dirty="0"/>
              <a:t>Challenges: </a:t>
            </a:r>
          </a:p>
          <a:p>
            <a:pPr algn="just"/>
            <a:r>
              <a:rPr lang="en-US" sz="2500" i="1" u="sng" dirty="0"/>
              <a:t>Technical</a:t>
            </a:r>
            <a:r>
              <a:rPr lang="en-US" sz="2500" dirty="0"/>
              <a:t>: can be improved with new technologies, such as AI and machine learning</a:t>
            </a:r>
          </a:p>
          <a:p>
            <a:pPr algn="just"/>
            <a:endParaRPr lang="en-US" sz="2500" dirty="0"/>
          </a:p>
          <a:p>
            <a:pPr algn="just"/>
            <a:r>
              <a:rPr lang="en-US" sz="2500" i="1" u="sng" dirty="0"/>
              <a:t>Ethical</a:t>
            </a:r>
            <a:r>
              <a:rPr lang="en-US" sz="2500" dirty="0"/>
              <a:t>: hard to resolve</a:t>
            </a:r>
          </a:p>
          <a:p>
            <a:pPr algn="just"/>
            <a:r>
              <a:rPr lang="en-US" sz="2500" dirty="0"/>
              <a:t>Example: difficult situations like occupant vs. pedestrian safety – moral questions</a:t>
            </a:r>
          </a:p>
          <a:p>
            <a:pPr algn="just"/>
            <a:endParaRPr lang="en-US" sz="2500" dirty="0"/>
          </a:p>
          <a:p>
            <a:pPr algn="just"/>
            <a:r>
              <a:rPr lang="en-US" sz="2500" b="1" dirty="0"/>
              <a:t>Current work</a:t>
            </a:r>
            <a:r>
              <a:rPr lang="en-US" sz="2500" dirty="0"/>
              <a:t>:</a:t>
            </a:r>
          </a:p>
          <a:p>
            <a:pPr algn="just"/>
            <a:r>
              <a:rPr lang="en-US" sz="2500" dirty="0"/>
              <a:t>Google partnership with General Motors and Ford</a:t>
            </a:r>
          </a:p>
          <a:p>
            <a:pPr algn="just"/>
            <a:r>
              <a:rPr lang="en-US" sz="2500" dirty="0"/>
              <a:t>MIT’s Moral Machine </a:t>
            </a:r>
          </a:p>
        </p:txBody>
      </p:sp>
    </p:spTree>
    <p:extLst>
      <p:ext uri="{BB962C8B-B14F-4D97-AF65-F5344CB8AC3E}">
        <p14:creationId xmlns:p14="http://schemas.microsoft.com/office/powerpoint/2010/main" val="25085963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7498-5D99-5448-8DF3-AD56E2D0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11F0-C805-8E47-B9C0-554C894BA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8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4916-2891-384C-8EA2-66A3D63C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ASSISTED DRIVING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4C5D-DCC2-1147-B5D8-AF52C14E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9" y="2180497"/>
            <a:ext cx="3853174" cy="1914986"/>
          </a:xfrm>
        </p:spPr>
        <p:txBody>
          <a:bodyPr>
            <a:normAutofit/>
          </a:bodyPr>
          <a:lstStyle/>
          <a:p>
            <a:r>
              <a:rPr lang="en-US" sz="2500" dirty="0"/>
              <a:t>Ethical Dilemma:</a:t>
            </a:r>
          </a:p>
          <a:p>
            <a:pPr marL="0" indent="0">
              <a:buNone/>
            </a:pPr>
            <a:r>
              <a:rPr lang="en-US" sz="2200" dirty="0"/>
              <a:t>What self driving car should do? </a:t>
            </a:r>
          </a:p>
        </p:txBody>
      </p:sp>
      <p:pic>
        <p:nvPicPr>
          <p:cNvPr id="4098" name="Picture 2" descr="The ethics of self-driving cars – what would you do? | World Economic Forum">
            <a:extLst>
              <a:ext uri="{FF2B5EF4-FFF2-40B4-BE49-F238E27FC236}">
                <a16:creationId xmlns:a16="http://schemas.microsoft.com/office/drawing/2014/main" id="{58CC5441-4DCD-F944-8A0D-F6A6F8332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t="10350" r="2924" b="17865"/>
          <a:stretch/>
        </p:blipFill>
        <p:spPr bwMode="auto">
          <a:xfrm>
            <a:off x="4224883" y="1827839"/>
            <a:ext cx="7814348" cy="492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10BA37-324E-E349-AD58-CB696B1B778F}"/>
              </a:ext>
            </a:extLst>
          </p:cNvPr>
          <p:cNvSpPr txBox="1">
            <a:spLocks/>
          </p:cNvSpPr>
          <p:nvPr/>
        </p:nvSpPr>
        <p:spPr>
          <a:xfrm>
            <a:off x="371709" y="3890398"/>
            <a:ext cx="3853174" cy="1914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Ethical Dilemma in other fields?</a:t>
            </a:r>
          </a:p>
        </p:txBody>
      </p:sp>
    </p:spTree>
    <p:extLst>
      <p:ext uri="{BB962C8B-B14F-4D97-AF65-F5344CB8AC3E}">
        <p14:creationId xmlns:p14="http://schemas.microsoft.com/office/powerpoint/2010/main" val="811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4916-2891-384C-8EA2-66A3D63C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DRIVING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4C5D-DCC2-1147-B5D8-AF52C14E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9883608" cy="2035904"/>
          </a:xfrm>
        </p:spPr>
        <p:txBody>
          <a:bodyPr>
            <a:normAutofit/>
          </a:bodyPr>
          <a:lstStyle/>
          <a:p>
            <a:r>
              <a:rPr lang="en-US" sz="2500" b="1" dirty="0"/>
              <a:t>Current methods:</a:t>
            </a:r>
          </a:p>
          <a:p>
            <a:r>
              <a:rPr lang="en-US" sz="2500" dirty="0"/>
              <a:t>Deep reinforcement learning (</a:t>
            </a:r>
            <a:r>
              <a:rPr lang="en-US" sz="2500" dirty="0">
                <a:hlinkClick r:id="rId2"/>
              </a:rPr>
              <a:t>link</a:t>
            </a:r>
            <a:r>
              <a:rPr lang="en-US" sz="2500" dirty="0"/>
              <a:t>)</a:t>
            </a:r>
          </a:p>
          <a:p>
            <a:r>
              <a:rPr lang="en-US" sz="2500" dirty="0"/>
              <a:t>Imitation learning (</a:t>
            </a:r>
            <a:r>
              <a:rPr lang="en-US" sz="2500" dirty="0">
                <a:hlinkClick r:id="rId3"/>
              </a:rPr>
              <a:t>link</a:t>
            </a:r>
            <a:r>
              <a:rPr lang="en-US" sz="2500" dirty="0"/>
              <a:t> 0:37-)</a:t>
            </a:r>
          </a:p>
        </p:txBody>
      </p:sp>
    </p:spTree>
    <p:extLst>
      <p:ext uri="{BB962C8B-B14F-4D97-AF65-F5344CB8AC3E}">
        <p14:creationId xmlns:p14="http://schemas.microsoft.com/office/powerpoint/2010/main" val="2047565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include{amsmath}&#13;&#10;\begin{document}&#13;&#10;$$&#13;&#10;V^{\pi}(s) = \sum_a \pi(s,a) \sum_{s'} P_{ss'}^a \left[&#13;&#10;r_{ss'}^a + \gamma V^{\pi}(s') \right] = \sum_a \pi(s,a) Q^\pi(s,a)&#13;&#10;$$&#13;&#10;\end{document}&#13;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96"/>
  <p:tag name="PICTUREFILESIZE" val="3676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sample_k = R(s,\pi(s),s_k') +  \gamma V_i^\pi(s_k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39"/>
  <p:tag name="PICTUREFILESIZE" val="2979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rickRed}{V_{i+1}^\pi(s) \leftarrow \sum_{s'} T(s, \pi(s), s') [R(s,\pi(s), s') + \gamma V_i^\pi(s')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490"/>
  <p:tag name="PICTUREFILESIZE" val="470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94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(\alpha) 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45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rickRed}{V^\pi(s) \leftarrow V^\pi(s) + \alpha (sample - V^\pi(s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5"/>
  <p:tag name="PICTUREFILESIZE" val="256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rickRed}{\pi(s) = \argmax_a Q^*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27"/>
  <p:tag name="PICTUREFILESIZE" val="2206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^*(s,a) = \sum_{s'} T(s,a,s') \left[ R(s,a,s') + \gamma V^*(s') \right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431"/>
  <p:tag name="PICTUREFILESIZE" val="4285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^*(s,a) = \sum_{s'} T(s,a,s') \left[ R(s,a,s') + \gamma \max_{a'} Q^*(s', a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15"/>
  <p:tag name="ORIGWIDTH" val="507"/>
  <p:tag name="PICTUREFILESIZE" val="536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rickRed}{V_{i+1}(s) \leftarrow \max_a \sum_{s'} T(s,a,s') \,\left[ R(s, a, s') + \gamma\, V_i(s')\right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476"/>
  <p:tag name="PICTUREFILESIZE" val="477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rickRed}{V_{i+1}^\pi(s) \leftarrow \sum_{s'} T(s, \pi(s), s') [R(s,\pi(s), s') + \gamma V_i^\pi(s')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490"/>
  <p:tag name="PICTUREFILESIZE" val="470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_{i+1}^\pi(s) \leftarrow \frac{1}{k} \sum_{i} 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6"/>
  <p:tag name="PICTUREFILESIZE" val="282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sample_1 = R(s,\pi(s),s_1') +  \gamma V_i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75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sample_2 = R(s,\pi(s),s_2') +  \gamma V_i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442"/>
</p:tagLst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9382</TotalTime>
  <Words>3462</Words>
  <Application>Microsoft Macintosh PowerPoint</Application>
  <PresentationFormat>Widescreen</PresentationFormat>
  <Paragraphs>685</Paragraphs>
  <Slides>70</Slides>
  <Notes>19</Notes>
  <HiddenSlides>1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Arial</vt:lpstr>
      <vt:lpstr>Calibri</vt:lpstr>
      <vt:lpstr>Cambria Math</vt:lpstr>
      <vt:lpstr>cmsy10</vt:lpstr>
      <vt:lpstr>Corbel</vt:lpstr>
      <vt:lpstr>Courier New</vt:lpstr>
      <vt:lpstr>Gill Sans MT</vt:lpstr>
      <vt:lpstr>Helvetica Neue</vt:lpstr>
      <vt:lpstr>Palatino Linotype</vt:lpstr>
      <vt:lpstr>Symbol</vt:lpstr>
      <vt:lpstr>Times New Roman</vt:lpstr>
      <vt:lpstr>Trebuchet MS</vt:lpstr>
      <vt:lpstr>Wingdings</vt:lpstr>
      <vt:lpstr>Wingdings 2</vt:lpstr>
      <vt:lpstr>Dividend</vt:lpstr>
      <vt:lpstr>Photo Editor Photo</vt:lpstr>
      <vt:lpstr>Introduction To transportation</vt:lpstr>
      <vt:lpstr>How iOT improves transportation</vt:lpstr>
      <vt:lpstr>Why iot in transportation</vt:lpstr>
      <vt:lpstr>iOT in transportation</vt:lpstr>
      <vt:lpstr>Assisted Driving</vt:lpstr>
      <vt:lpstr>Assisted Driving</vt:lpstr>
      <vt:lpstr>ASSISTED DRIVING</vt:lpstr>
      <vt:lpstr>ASSISTED DRIVING</vt:lpstr>
      <vt:lpstr>ASSISTED DRIVING</vt:lpstr>
      <vt:lpstr>iOT in transportation</vt:lpstr>
      <vt:lpstr>Dynamic Navigation</vt:lpstr>
      <vt:lpstr>Why Dynamic Navigation</vt:lpstr>
      <vt:lpstr>Dynamic Navigation</vt:lpstr>
      <vt:lpstr>Dynamic Navigation</vt:lpstr>
      <vt:lpstr>iOT in transportation</vt:lpstr>
      <vt:lpstr>Optimized Maintenance</vt:lpstr>
      <vt:lpstr>Optimized Maintenance</vt:lpstr>
      <vt:lpstr>iOT in transportation</vt:lpstr>
      <vt:lpstr>Expanded Ridesharing</vt:lpstr>
      <vt:lpstr>Expanded Ridesharing</vt:lpstr>
      <vt:lpstr>Expanded Ridesharing</vt:lpstr>
      <vt:lpstr>iOT in transportation</vt:lpstr>
      <vt:lpstr>Fleet Management</vt:lpstr>
      <vt:lpstr>Fleet Management</vt:lpstr>
      <vt:lpstr>Fleet Management</vt:lpstr>
      <vt:lpstr>Algorithms</vt:lpstr>
      <vt:lpstr>Previous Lectures</vt:lpstr>
      <vt:lpstr>Today</vt:lpstr>
      <vt:lpstr>Robot in a room</vt:lpstr>
      <vt:lpstr>Other examples</vt:lpstr>
      <vt:lpstr>Outline</vt:lpstr>
      <vt:lpstr>Robot in a room</vt:lpstr>
      <vt:lpstr>Is this a solution?</vt:lpstr>
      <vt:lpstr>Markov Decision Process (MDP)</vt:lpstr>
      <vt:lpstr>Computing return from rewards</vt:lpstr>
      <vt:lpstr>Discounted Rewards</vt:lpstr>
      <vt:lpstr>Discounted Rewards</vt:lpstr>
      <vt:lpstr>Value functions</vt:lpstr>
      <vt:lpstr>Reinforcement Learning</vt:lpstr>
      <vt:lpstr>Reinforcement Learning (RL)</vt:lpstr>
      <vt:lpstr>What is Markov about MDPs?</vt:lpstr>
      <vt:lpstr>Solving MDPs</vt:lpstr>
      <vt:lpstr>Recap: Defining MDPs</vt:lpstr>
      <vt:lpstr>Optimal Utilities</vt:lpstr>
      <vt:lpstr>Value Iteration</vt:lpstr>
      <vt:lpstr>Outline</vt:lpstr>
      <vt:lpstr>Reinforcement Learning</vt:lpstr>
      <vt:lpstr>The Story So Far: MDPs and RL</vt:lpstr>
      <vt:lpstr>Passive Learning</vt:lpstr>
      <vt:lpstr>Model-Based Learning</vt:lpstr>
      <vt:lpstr>Sample-Based Policy Evaluation?</vt:lpstr>
      <vt:lpstr>Temporal-Difference Learning</vt:lpstr>
      <vt:lpstr>Exponential Moving Average</vt:lpstr>
      <vt:lpstr>Problems with TD Value Learning</vt:lpstr>
      <vt:lpstr>Active Learning</vt:lpstr>
      <vt:lpstr>Model free learning: Q-Learning</vt:lpstr>
      <vt:lpstr>Q-Learning Properties</vt:lpstr>
      <vt:lpstr>Exploration / Exploitation</vt:lpstr>
      <vt:lpstr>Q-Learning</vt:lpstr>
      <vt:lpstr>Learning from demonstration</vt:lpstr>
      <vt:lpstr>PowerPoint Presentation</vt:lpstr>
      <vt:lpstr>PowerPoint Presentation</vt:lpstr>
      <vt:lpstr>The Story So Far: MDPs and RL</vt:lpstr>
      <vt:lpstr>Q-Learning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565</cp:revision>
  <dcterms:created xsi:type="dcterms:W3CDTF">2021-01-19T23:36:07Z</dcterms:created>
  <dcterms:modified xsi:type="dcterms:W3CDTF">2022-03-25T01:42:52Z</dcterms:modified>
</cp:coreProperties>
</file>